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  <p:sldMasterId id="2147483685" r:id="rId3"/>
  </p:sldMasterIdLst>
  <p:notesMasterIdLst>
    <p:notesMasterId r:id="rId52"/>
  </p:notesMasterIdLst>
  <p:sldIdLst>
    <p:sldId id="256" r:id="rId4"/>
    <p:sldId id="378" r:id="rId5"/>
    <p:sldId id="260" r:id="rId6"/>
    <p:sldId id="296" r:id="rId7"/>
    <p:sldId id="298" r:id="rId8"/>
    <p:sldId id="300" r:id="rId9"/>
    <p:sldId id="311" r:id="rId10"/>
    <p:sldId id="348" r:id="rId11"/>
    <p:sldId id="387" r:id="rId12"/>
    <p:sldId id="323" r:id="rId13"/>
    <p:sldId id="314" r:id="rId14"/>
    <p:sldId id="324" r:id="rId15"/>
    <p:sldId id="388" r:id="rId16"/>
    <p:sldId id="325" r:id="rId17"/>
    <p:sldId id="326" r:id="rId18"/>
    <p:sldId id="391" r:id="rId19"/>
    <p:sldId id="392" r:id="rId20"/>
    <p:sldId id="398" r:id="rId21"/>
    <p:sldId id="393" r:id="rId22"/>
    <p:sldId id="394" r:id="rId23"/>
    <p:sldId id="395" r:id="rId24"/>
    <p:sldId id="396" r:id="rId25"/>
    <p:sldId id="389" r:id="rId26"/>
    <p:sldId id="357" r:id="rId27"/>
    <p:sldId id="362" r:id="rId28"/>
    <p:sldId id="358" r:id="rId29"/>
    <p:sldId id="364" r:id="rId30"/>
    <p:sldId id="365" r:id="rId31"/>
    <p:sldId id="363" r:id="rId32"/>
    <p:sldId id="359" r:id="rId33"/>
    <p:sldId id="390" r:id="rId34"/>
    <p:sldId id="379" r:id="rId35"/>
    <p:sldId id="380" r:id="rId36"/>
    <p:sldId id="366" r:id="rId37"/>
    <p:sldId id="367" r:id="rId38"/>
    <p:sldId id="369" r:id="rId39"/>
    <p:sldId id="370" r:id="rId40"/>
    <p:sldId id="368" r:id="rId41"/>
    <p:sldId id="371" r:id="rId42"/>
    <p:sldId id="372" r:id="rId43"/>
    <p:sldId id="373" r:id="rId44"/>
    <p:sldId id="374" r:id="rId45"/>
    <p:sldId id="375" r:id="rId46"/>
    <p:sldId id="386" r:id="rId47"/>
    <p:sldId id="376" r:id="rId48"/>
    <p:sldId id="377" r:id="rId49"/>
    <p:sldId id="328" r:id="rId50"/>
    <p:sldId id="353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DDA3DE51-C971-411C-A533-F5792523A1B1}">
          <p14:sldIdLst>
            <p14:sldId id="256"/>
            <p14:sldId id="378"/>
            <p14:sldId id="260"/>
            <p14:sldId id="296"/>
            <p14:sldId id="298"/>
            <p14:sldId id="300"/>
            <p14:sldId id="311"/>
            <p14:sldId id="348"/>
            <p14:sldId id="387"/>
            <p14:sldId id="323"/>
            <p14:sldId id="314"/>
            <p14:sldId id="324"/>
            <p14:sldId id="388"/>
            <p14:sldId id="325"/>
            <p14:sldId id="326"/>
            <p14:sldId id="391"/>
            <p14:sldId id="392"/>
            <p14:sldId id="398"/>
            <p14:sldId id="393"/>
            <p14:sldId id="394"/>
            <p14:sldId id="395"/>
            <p14:sldId id="396"/>
            <p14:sldId id="389"/>
            <p14:sldId id="357"/>
            <p14:sldId id="362"/>
            <p14:sldId id="358"/>
            <p14:sldId id="364"/>
            <p14:sldId id="365"/>
            <p14:sldId id="363"/>
            <p14:sldId id="359"/>
            <p14:sldId id="390"/>
            <p14:sldId id="379"/>
            <p14:sldId id="380"/>
            <p14:sldId id="366"/>
            <p14:sldId id="367"/>
            <p14:sldId id="369"/>
            <p14:sldId id="370"/>
            <p14:sldId id="368"/>
            <p14:sldId id="371"/>
            <p14:sldId id="372"/>
            <p14:sldId id="373"/>
            <p14:sldId id="374"/>
            <p14:sldId id="375"/>
            <p14:sldId id="386"/>
            <p14:sldId id="376"/>
            <p14:sldId id="377"/>
            <p14:sldId id="328"/>
            <p14:sldId id="35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2D2"/>
    <a:srgbClr val="EDEDED"/>
    <a:srgbClr val="F37021"/>
    <a:srgbClr val="B2D235"/>
    <a:srgbClr val="80C342"/>
    <a:srgbClr val="D2DE26"/>
    <a:srgbClr val="F15B55"/>
    <a:srgbClr val="972EA2"/>
    <a:srgbClr val="B43E97"/>
    <a:srgbClr val="ED03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93" autoAdjust="0"/>
    <p:restoredTop sz="94434" autoAdjust="0"/>
  </p:normalViewPr>
  <p:slideViewPr>
    <p:cSldViewPr snapToGrid="0">
      <p:cViewPr varScale="1">
        <p:scale>
          <a:sx n="74" d="100"/>
          <a:sy n="74" d="100"/>
        </p:scale>
        <p:origin x="810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92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C3D33C-F940-48C6-AF81-CC6A8298771C}" type="datetimeFigureOut">
              <a:rPr lang="en-GB" smtClean="0"/>
              <a:pPr/>
              <a:t>14/07/2016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9DD930-7D03-4E5E-9B33-F62779DD774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6079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8DB1B-4064-435E-9F91-743A79C32C79}" type="slidenum">
              <a:rPr lang="en-GB" smtClean="0">
                <a:solidFill>
                  <a:prstClr val="black"/>
                </a:solidFill>
              </a:rPr>
              <a:pPr/>
              <a:t>32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661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2307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475" y="154752"/>
            <a:ext cx="7379052" cy="3022179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-1" y="3446588"/>
            <a:ext cx="12192000" cy="3788157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84312" y="3840484"/>
            <a:ext cx="9144000" cy="1042119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4312" y="5197517"/>
            <a:ext cx="9144000" cy="102809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pic>
        <p:nvPicPr>
          <p:cNvPr id="10" name="Picture 9" descr="Circles-Powerpoint-purple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5729715"/>
            <a:ext cx="1667256" cy="151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492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0000"/>
            <a:ext cx="8280000" cy="1080000"/>
          </a:xfrm>
        </p:spPr>
        <p:txBody>
          <a:bodyPr anchor="b"/>
          <a:lstStyle>
            <a:lvl1pPr>
              <a:lnSpc>
                <a:spcPct val="150000"/>
              </a:lnSpc>
              <a:defRPr sz="5400"/>
            </a:lvl1pPr>
          </a:lstStyle>
          <a:p>
            <a:r>
              <a:rPr lang="en-US" dirty="0" smtClean="0"/>
              <a:t>Click to edit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752600"/>
            <a:ext cx="6172200" cy="4108450"/>
          </a:xfrm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752600"/>
            <a:ext cx="3932237" cy="41163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20000" y="6480000"/>
            <a:ext cx="540000" cy="360000"/>
          </a:xfrm>
          <a:prstGeom prst="rect">
            <a:avLst/>
          </a:prstGeom>
        </p:spPr>
        <p:txBody>
          <a:bodyPr/>
          <a:lstStyle/>
          <a:p>
            <a:fld id="{F08D5FF0-38FC-43E8-AC37-55B22F52B3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1253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1"/>
            <a:ext cx="12192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invGray">
          <a:xfrm>
            <a:off x="0" y="2601914"/>
            <a:ext cx="12192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9744" y="118872"/>
            <a:ext cx="10684256" cy="1636776"/>
          </a:xfrm>
        </p:spPr>
        <p:txBody>
          <a:bodyPr tIns="0" rIns="91440" bIns="0" anchor="b"/>
          <a:lstStyle>
            <a:lvl1pPr algn="l">
              <a:defRPr sz="4700" b="1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7552" y="1828800"/>
            <a:ext cx="10696448" cy="685800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77000"/>
            <a:ext cx="2844800" cy="274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20018" y="6477000"/>
            <a:ext cx="7344833" cy="274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5E242-99E1-48A6-A20F-B83A884404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1870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2307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474" y="154748"/>
            <a:ext cx="7379052" cy="3022179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-1" y="3446584"/>
            <a:ext cx="12192000" cy="3788157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84312" y="3840480"/>
            <a:ext cx="9144000" cy="1042119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4312" y="5197513"/>
            <a:ext cx="9144000" cy="102809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pic>
        <p:nvPicPr>
          <p:cNvPr id="10" name="Picture 9" descr="Circles-Powerpoint-purple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5729715"/>
            <a:ext cx="1667256" cy="151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280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520000" y="6480000"/>
            <a:ext cx="540000" cy="360000"/>
          </a:xfrm>
          <a:prstGeom prst="rect">
            <a:avLst/>
          </a:prstGeom>
        </p:spPr>
        <p:txBody>
          <a:bodyPr/>
          <a:lstStyle/>
          <a:p>
            <a:fld id="{F08D5FF0-38FC-43E8-AC37-55B22F52B310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493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20000" y="6480000"/>
            <a:ext cx="540000" cy="360000"/>
          </a:xfrm>
          <a:prstGeom prst="rect">
            <a:avLst/>
          </a:prstGeom>
        </p:spPr>
        <p:txBody>
          <a:bodyPr/>
          <a:lstStyle/>
          <a:p>
            <a:fld id="{F08D5FF0-38FC-43E8-AC37-55B22F52B310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27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1461869"/>
            <a:ext cx="12192000" cy="5410199"/>
          </a:xfrm>
          <a:prstGeom prst="rect">
            <a:avLst/>
          </a:prstGeom>
          <a:solidFill>
            <a:srgbClr val="6D28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520000" y="6480000"/>
            <a:ext cx="540000" cy="360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8D5FF0-38FC-43E8-AC37-55B22F52B310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0000"/>
            <a:ext cx="8280000" cy="1080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title style</a:t>
            </a:r>
            <a:endParaRPr lang="en-GB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"/>
          </p:nvPr>
        </p:nvSpPr>
        <p:spPr>
          <a:xfrm>
            <a:off x="3009900" y="1907344"/>
            <a:ext cx="6172200" cy="4108450"/>
          </a:xfrm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pic>
        <p:nvPicPr>
          <p:cNvPr id="10" name="Picture 9" descr="Circles-Powerpoint-purp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" y="5362689"/>
            <a:ext cx="1667256" cy="151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836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20000" y="6480000"/>
            <a:ext cx="540000" cy="360000"/>
          </a:xfrm>
          <a:prstGeom prst="rect">
            <a:avLst/>
          </a:prstGeom>
        </p:spPr>
        <p:txBody>
          <a:bodyPr/>
          <a:lstStyle/>
          <a:p>
            <a:fld id="{F08D5FF0-38FC-43E8-AC37-55B22F52B310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359900" y="0"/>
            <a:ext cx="27001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889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20000" y="6480000"/>
            <a:ext cx="540000" cy="360000"/>
          </a:xfrm>
          <a:prstGeom prst="rect">
            <a:avLst/>
          </a:prstGeom>
        </p:spPr>
        <p:txBody>
          <a:bodyPr/>
          <a:lstStyle/>
          <a:p>
            <a:fld id="{F08D5FF0-38FC-43E8-AC37-55B22F52B310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701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883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20000" y="6480000"/>
            <a:ext cx="540000" cy="360000"/>
          </a:xfrm>
          <a:prstGeom prst="rect">
            <a:avLst/>
          </a:prstGeom>
        </p:spPr>
        <p:txBody>
          <a:bodyPr/>
          <a:lstStyle/>
          <a:p>
            <a:fld id="{F08D5FF0-38FC-43E8-AC37-55B22F52B310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003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0000"/>
            <a:ext cx="8280000" cy="1080000"/>
          </a:xfrm>
        </p:spPr>
        <p:txBody>
          <a:bodyPr/>
          <a:lstStyle/>
          <a:p>
            <a:r>
              <a:rPr lang="en-US" dirty="0" smtClean="0"/>
              <a:t>Click to edit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3702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3702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520000" y="6480000"/>
            <a:ext cx="540000" cy="360000"/>
          </a:xfrm>
          <a:prstGeom prst="rect">
            <a:avLst/>
          </a:prstGeom>
        </p:spPr>
        <p:txBody>
          <a:bodyPr/>
          <a:lstStyle/>
          <a:p>
            <a:fld id="{F08D5FF0-38FC-43E8-AC37-55B22F52B310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909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520000" y="6480000"/>
            <a:ext cx="540000" cy="360000"/>
          </a:xfrm>
          <a:prstGeom prst="rect">
            <a:avLst/>
          </a:prstGeom>
        </p:spPr>
        <p:txBody>
          <a:bodyPr/>
          <a:lstStyle/>
          <a:p>
            <a:fld id="{F08D5FF0-38FC-43E8-AC37-55B22F52B3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2874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0000"/>
            <a:ext cx="8280000" cy="1080000"/>
          </a:xfrm>
        </p:spPr>
        <p:txBody>
          <a:bodyPr anchor="b"/>
          <a:lstStyle>
            <a:lvl1pPr>
              <a:lnSpc>
                <a:spcPct val="150000"/>
              </a:lnSpc>
              <a:defRPr sz="5400"/>
            </a:lvl1pPr>
          </a:lstStyle>
          <a:p>
            <a:r>
              <a:rPr lang="en-US" dirty="0" smtClean="0"/>
              <a:t>Click to edit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778000"/>
            <a:ext cx="6172200" cy="40830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778000"/>
            <a:ext cx="3932237" cy="40909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20000" y="6480000"/>
            <a:ext cx="540000" cy="360000"/>
          </a:xfrm>
          <a:prstGeom prst="rect">
            <a:avLst/>
          </a:prstGeom>
        </p:spPr>
        <p:txBody>
          <a:bodyPr/>
          <a:lstStyle/>
          <a:p>
            <a:fld id="{F08D5FF0-38FC-43E8-AC37-55B22F52B310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413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0000"/>
            <a:ext cx="8280000" cy="1080000"/>
          </a:xfrm>
        </p:spPr>
        <p:txBody>
          <a:bodyPr anchor="b"/>
          <a:lstStyle>
            <a:lvl1pPr>
              <a:lnSpc>
                <a:spcPct val="150000"/>
              </a:lnSpc>
              <a:defRPr sz="5400"/>
            </a:lvl1pPr>
          </a:lstStyle>
          <a:p>
            <a:r>
              <a:rPr lang="en-US" dirty="0" smtClean="0"/>
              <a:t>Click to edit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752600"/>
            <a:ext cx="6172200" cy="4108450"/>
          </a:xfrm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752600"/>
            <a:ext cx="3932237" cy="41163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20000" y="6480000"/>
            <a:ext cx="540000" cy="360000"/>
          </a:xfrm>
          <a:prstGeom prst="rect">
            <a:avLst/>
          </a:prstGeom>
        </p:spPr>
        <p:txBody>
          <a:bodyPr/>
          <a:lstStyle/>
          <a:p>
            <a:fld id="{F08D5FF0-38FC-43E8-AC37-55B22F52B310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715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2307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474" y="154748"/>
            <a:ext cx="7379052" cy="3022179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-1" y="3446584"/>
            <a:ext cx="12192000" cy="3788157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84312" y="3840480"/>
            <a:ext cx="9144000" cy="1042119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4312" y="5197513"/>
            <a:ext cx="9144000" cy="102809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pic>
        <p:nvPicPr>
          <p:cNvPr id="10" name="Picture 9" descr="Circles-Powerpoint-purple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5729715"/>
            <a:ext cx="1667256" cy="151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76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520000" y="6480000"/>
            <a:ext cx="540000" cy="360000"/>
          </a:xfrm>
          <a:prstGeom prst="rect">
            <a:avLst/>
          </a:prstGeom>
        </p:spPr>
        <p:txBody>
          <a:bodyPr/>
          <a:lstStyle/>
          <a:p>
            <a:fld id="{F08D5FF0-38FC-43E8-AC37-55B22F52B310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992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20000" y="6480000"/>
            <a:ext cx="540000" cy="360000"/>
          </a:xfrm>
          <a:prstGeom prst="rect">
            <a:avLst/>
          </a:prstGeom>
        </p:spPr>
        <p:txBody>
          <a:bodyPr/>
          <a:lstStyle/>
          <a:p>
            <a:fld id="{F08D5FF0-38FC-43E8-AC37-55B22F52B310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810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1461869"/>
            <a:ext cx="12192000" cy="5410199"/>
          </a:xfrm>
          <a:prstGeom prst="rect">
            <a:avLst/>
          </a:prstGeom>
          <a:solidFill>
            <a:srgbClr val="6D28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520000" y="6480000"/>
            <a:ext cx="540000" cy="360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8D5FF0-38FC-43E8-AC37-55B22F52B310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0000"/>
            <a:ext cx="8280000" cy="1080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title style</a:t>
            </a:r>
            <a:endParaRPr lang="en-GB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"/>
          </p:nvPr>
        </p:nvSpPr>
        <p:spPr>
          <a:xfrm>
            <a:off x="3009900" y="1907344"/>
            <a:ext cx="6172200" cy="4108450"/>
          </a:xfrm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pic>
        <p:nvPicPr>
          <p:cNvPr id="10" name="Picture 9" descr="Circles-Powerpoint-purp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" y="5362689"/>
            <a:ext cx="1667256" cy="151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623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20000" y="6480000"/>
            <a:ext cx="540000" cy="360000"/>
          </a:xfrm>
          <a:prstGeom prst="rect">
            <a:avLst/>
          </a:prstGeom>
        </p:spPr>
        <p:txBody>
          <a:bodyPr/>
          <a:lstStyle/>
          <a:p>
            <a:fld id="{F08D5FF0-38FC-43E8-AC37-55B22F52B310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359900" y="0"/>
            <a:ext cx="27001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140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20000" y="6480000"/>
            <a:ext cx="540000" cy="360000"/>
          </a:xfrm>
          <a:prstGeom prst="rect">
            <a:avLst/>
          </a:prstGeom>
        </p:spPr>
        <p:txBody>
          <a:bodyPr/>
          <a:lstStyle/>
          <a:p>
            <a:fld id="{F08D5FF0-38FC-43E8-AC37-55B22F52B310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701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93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20000" y="6480000"/>
            <a:ext cx="540000" cy="360000"/>
          </a:xfrm>
          <a:prstGeom prst="rect">
            <a:avLst/>
          </a:prstGeom>
        </p:spPr>
        <p:txBody>
          <a:bodyPr/>
          <a:lstStyle/>
          <a:p>
            <a:fld id="{F08D5FF0-38FC-43E8-AC37-55B22F52B310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620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0000"/>
            <a:ext cx="8280000" cy="1080000"/>
          </a:xfrm>
        </p:spPr>
        <p:txBody>
          <a:bodyPr/>
          <a:lstStyle/>
          <a:p>
            <a:r>
              <a:rPr lang="en-US" dirty="0" smtClean="0"/>
              <a:t>Click to edit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3702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3702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520000" y="6480000"/>
            <a:ext cx="540000" cy="360000"/>
          </a:xfrm>
          <a:prstGeom prst="rect">
            <a:avLst/>
          </a:prstGeom>
        </p:spPr>
        <p:txBody>
          <a:bodyPr/>
          <a:lstStyle/>
          <a:p>
            <a:fld id="{F08D5FF0-38FC-43E8-AC37-55B22F52B310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96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20000" y="6480000"/>
            <a:ext cx="540000" cy="360000"/>
          </a:xfrm>
          <a:prstGeom prst="rect">
            <a:avLst/>
          </a:prstGeom>
        </p:spPr>
        <p:txBody>
          <a:bodyPr/>
          <a:lstStyle/>
          <a:p>
            <a:fld id="{F08D5FF0-38FC-43E8-AC37-55B22F52B3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302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0000"/>
            <a:ext cx="8280000" cy="1080000"/>
          </a:xfrm>
        </p:spPr>
        <p:txBody>
          <a:bodyPr anchor="b"/>
          <a:lstStyle>
            <a:lvl1pPr>
              <a:lnSpc>
                <a:spcPct val="150000"/>
              </a:lnSpc>
              <a:defRPr sz="5400"/>
            </a:lvl1pPr>
          </a:lstStyle>
          <a:p>
            <a:r>
              <a:rPr lang="en-US" dirty="0" smtClean="0"/>
              <a:t>Click to edit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778000"/>
            <a:ext cx="6172200" cy="40830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778000"/>
            <a:ext cx="3932237" cy="40909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20000" y="6480000"/>
            <a:ext cx="540000" cy="360000"/>
          </a:xfrm>
          <a:prstGeom prst="rect">
            <a:avLst/>
          </a:prstGeom>
        </p:spPr>
        <p:txBody>
          <a:bodyPr/>
          <a:lstStyle/>
          <a:p>
            <a:fld id="{F08D5FF0-38FC-43E8-AC37-55B22F52B310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911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0000"/>
            <a:ext cx="8280000" cy="1080000"/>
          </a:xfrm>
        </p:spPr>
        <p:txBody>
          <a:bodyPr anchor="b"/>
          <a:lstStyle>
            <a:lvl1pPr>
              <a:lnSpc>
                <a:spcPct val="150000"/>
              </a:lnSpc>
              <a:defRPr sz="5400"/>
            </a:lvl1pPr>
          </a:lstStyle>
          <a:p>
            <a:r>
              <a:rPr lang="en-US" dirty="0" smtClean="0"/>
              <a:t>Click to edit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752600"/>
            <a:ext cx="6172200" cy="4108450"/>
          </a:xfrm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752600"/>
            <a:ext cx="3932237" cy="41163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20000" y="6480000"/>
            <a:ext cx="540000" cy="360000"/>
          </a:xfrm>
          <a:prstGeom prst="rect">
            <a:avLst/>
          </a:prstGeom>
        </p:spPr>
        <p:txBody>
          <a:bodyPr/>
          <a:lstStyle/>
          <a:p>
            <a:fld id="{F08D5FF0-38FC-43E8-AC37-55B22F52B310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652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1461870"/>
            <a:ext cx="12192000" cy="5410199"/>
          </a:xfrm>
          <a:prstGeom prst="rect">
            <a:avLst/>
          </a:prstGeom>
          <a:solidFill>
            <a:srgbClr val="6D28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520000" y="6480000"/>
            <a:ext cx="540000" cy="360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8D5FF0-38FC-43E8-AC37-55B22F52B31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0000"/>
            <a:ext cx="8280000" cy="1080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title style</a:t>
            </a:r>
            <a:endParaRPr lang="en-GB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"/>
          </p:nvPr>
        </p:nvSpPr>
        <p:spPr>
          <a:xfrm>
            <a:off x="3009900" y="1907344"/>
            <a:ext cx="6172200" cy="4108450"/>
          </a:xfrm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pic>
        <p:nvPicPr>
          <p:cNvPr id="10" name="Picture 9" descr="Circles-Powerpoint-purp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" y="5362689"/>
            <a:ext cx="1667256" cy="151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79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20000" y="6480000"/>
            <a:ext cx="540000" cy="360000"/>
          </a:xfrm>
          <a:prstGeom prst="rect">
            <a:avLst/>
          </a:prstGeom>
        </p:spPr>
        <p:txBody>
          <a:bodyPr/>
          <a:lstStyle/>
          <a:p>
            <a:fld id="{F08D5FF0-38FC-43E8-AC37-55B22F52B31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9359902" y="0"/>
            <a:ext cx="27001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419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20000" y="6480000"/>
            <a:ext cx="540000" cy="360000"/>
          </a:xfrm>
          <a:prstGeom prst="rect">
            <a:avLst/>
          </a:prstGeom>
        </p:spPr>
        <p:txBody>
          <a:bodyPr/>
          <a:lstStyle/>
          <a:p>
            <a:fld id="{F08D5FF0-38FC-43E8-AC37-55B22F52B31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701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3291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20000" y="6480000"/>
            <a:ext cx="540000" cy="360000"/>
          </a:xfrm>
          <a:prstGeom prst="rect">
            <a:avLst/>
          </a:prstGeom>
        </p:spPr>
        <p:txBody>
          <a:bodyPr/>
          <a:lstStyle/>
          <a:p>
            <a:fld id="{F08D5FF0-38FC-43E8-AC37-55B22F52B3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0998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0000"/>
            <a:ext cx="8280000" cy="1080000"/>
          </a:xfrm>
        </p:spPr>
        <p:txBody>
          <a:bodyPr/>
          <a:lstStyle/>
          <a:p>
            <a:r>
              <a:rPr lang="en-US" dirty="0" smtClean="0"/>
              <a:t>Click to edit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3702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3702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520000" y="6480000"/>
            <a:ext cx="540000" cy="360000"/>
          </a:xfrm>
          <a:prstGeom prst="rect">
            <a:avLst/>
          </a:prstGeom>
        </p:spPr>
        <p:txBody>
          <a:bodyPr/>
          <a:lstStyle/>
          <a:p>
            <a:fld id="{F08D5FF0-38FC-43E8-AC37-55B22F52B3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5194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0000"/>
            <a:ext cx="8280000" cy="1080000"/>
          </a:xfrm>
        </p:spPr>
        <p:txBody>
          <a:bodyPr anchor="b"/>
          <a:lstStyle>
            <a:lvl1pPr>
              <a:lnSpc>
                <a:spcPct val="150000"/>
              </a:lnSpc>
              <a:defRPr sz="5400"/>
            </a:lvl1pPr>
          </a:lstStyle>
          <a:p>
            <a:r>
              <a:rPr lang="en-US" dirty="0" smtClean="0"/>
              <a:t>Click to edit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778000"/>
            <a:ext cx="6172200" cy="40830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778000"/>
            <a:ext cx="3932237" cy="40909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20000" y="6480000"/>
            <a:ext cx="540000" cy="360000"/>
          </a:xfrm>
          <a:prstGeom prst="rect">
            <a:avLst/>
          </a:prstGeom>
        </p:spPr>
        <p:txBody>
          <a:bodyPr/>
          <a:lstStyle/>
          <a:p>
            <a:fld id="{F08D5FF0-38FC-43E8-AC37-55B22F52B3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727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0" y="-63500"/>
            <a:ext cx="12190984" cy="1353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0" y="1346200"/>
            <a:ext cx="12192000" cy="127000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0000"/>
            <a:ext cx="8280000" cy="108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title style</a:t>
            </a:r>
            <a:endParaRPr lang="en-GB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20000" y="6480000"/>
            <a:ext cx="540000" cy="360000"/>
          </a:xfrm>
          <a:prstGeom prst="rect">
            <a:avLst/>
          </a:prstGeom>
        </p:spPr>
        <p:txBody>
          <a:bodyPr/>
          <a:lstStyle/>
          <a:p>
            <a:fld id="{F08D5FF0-38FC-43E8-AC37-55B22F52B31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2" y="150322"/>
            <a:ext cx="2602484" cy="1065879"/>
          </a:xfrm>
          <a:prstGeom prst="rect">
            <a:avLst/>
          </a:prstGeom>
        </p:spPr>
      </p:pic>
      <p:pic>
        <p:nvPicPr>
          <p:cNvPr id="12" name="Picture 11" descr="Circles-Powerpoint-purple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572" y="5354164"/>
            <a:ext cx="1667256" cy="151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542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0" r:id="rId3"/>
    <p:sldLayoutId id="2147483655" r:id="rId4"/>
    <p:sldLayoutId id="2147483659" r:id="rId5"/>
    <p:sldLayoutId id="2147483658" r:id="rId6"/>
    <p:sldLayoutId id="2147483652" r:id="rId7"/>
    <p:sldLayoutId id="2147483653" r:id="rId8"/>
    <p:sldLayoutId id="2147483656" r:id="rId9"/>
    <p:sldLayoutId id="2147483657" r:id="rId10"/>
    <p:sldLayoutId id="2147483672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rgbClr val="F3702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0" y="-63500"/>
            <a:ext cx="12190984" cy="1353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346200"/>
            <a:ext cx="12192000" cy="127000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0000"/>
            <a:ext cx="8280000" cy="108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title style</a:t>
            </a:r>
            <a:endParaRPr lang="en-GB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20000" y="6480000"/>
            <a:ext cx="540000" cy="360000"/>
          </a:xfrm>
          <a:prstGeom prst="rect">
            <a:avLst/>
          </a:prstGeom>
        </p:spPr>
        <p:txBody>
          <a:bodyPr/>
          <a:lstStyle/>
          <a:p>
            <a:fld id="{F08D5FF0-38FC-43E8-AC37-55B22F52B310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150318"/>
            <a:ext cx="2602484" cy="1065879"/>
          </a:xfrm>
          <a:prstGeom prst="rect">
            <a:avLst/>
          </a:prstGeom>
        </p:spPr>
      </p:pic>
      <p:pic>
        <p:nvPicPr>
          <p:cNvPr id="12" name="Picture 11" descr="Circles-Powerpoint-purpl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572" y="5354164"/>
            <a:ext cx="1667256" cy="151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538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rgbClr val="F3702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0" y="-63500"/>
            <a:ext cx="12190984" cy="1353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346200"/>
            <a:ext cx="12192000" cy="127000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0000"/>
            <a:ext cx="8280000" cy="108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title style</a:t>
            </a:r>
            <a:endParaRPr lang="en-GB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20000" y="6480000"/>
            <a:ext cx="540000" cy="360000"/>
          </a:xfrm>
          <a:prstGeom prst="rect">
            <a:avLst/>
          </a:prstGeom>
        </p:spPr>
        <p:txBody>
          <a:bodyPr/>
          <a:lstStyle/>
          <a:p>
            <a:fld id="{F08D5FF0-38FC-43E8-AC37-55B22F52B310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150318"/>
            <a:ext cx="2602484" cy="1065879"/>
          </a:xfrm>
          <a:prstGeom prst="rect">
            <a:avLst/>
          </a:prstGeom>
        </p:spPr>
      </p:pic>
      <p:pic>
        <p:nvPicPr>
          <p:cNvPr id="12" name="Picture 11" descr="Circles-Powerpoint-purpl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572" y="5354164"/>
            <a:ext cx="1667256" cy="151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713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rgbClr val="F3702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0644" y="4817231"/>
            <a:ext cx="10981840" cy="1042119"/>
          </a:xfrm>
        </p:spPr>
        <p:txBody>
          <a:bodyPr/>
          <a:lstStyle/>
          <a:p>
            <a:r>
              <a:rPr lang="en-US" sz="5400" dirty="0" smtClean="0"/>
              <a:t>Spasticity, Dystonia and Symptom </a:t>
            </a:r>
            <a:r>
              <a:rPr lang="en-US" sz="5400" dirty="0"/>
              <a:t>M</a:t>
            </a:r>
            <a:r>
              <a:rPr lang="en-US" sz="5400" dirty="0" smtClean="0"/>
              <a:t>anagement in </a:t>
            </a:r>
            <a:r>
              <a:rPr lang="en-US" sz="5400" dirty="0"/>
              <a:t>N</a:t>
            </a:r>
            <a:r>
              <a:rPr lang="en-US" sz="5400" dirty="0" smtClean="0"/>
              <a:t>on-malignant Neurological </a:t>
            </a:r>
            <a:r>
              <a:rPr lang="en-US" sz="5400" dirty="0"/>
              <a:t>D</a:t>
            </a:r>
            <a:r>
              <a:rPr lang="en-US" sz="5400" dirty="0" smtClean="0"/>
              <a:t>isease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8537" y="6143089"/>
            <a:ext cx="9144000" cy="1028097"/>
          </a:xfrm>
        </p:spPr>
        <p:txBody>
          <a:bodyPr/>
          <a:lstStyle/>
          <a:p>
            <a:r>
              <a:rPr lang="en-US" dirty="0" err="1" smtClean="0"/>
              <a:t>Dr</a:t>
            </a:r>
            <a:r>
              <a:rPr lang="en-US" dirty="0" smtClean="0"/>
              <a:t> Emily HARROP</a:t>
            </a:r>
            <a:br>
              <a:rPr lang="en-US" dirty="0" smtClean="0"/>
            </a:br>
            <a:r>
              <a:rPr lang="en-US" dirty="0" smtClean="0"/>
              <a:t>Consultant in Pediatric Palliative care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>
                <a:solidFill>
                  <a:srgbClr val="7030A0"/>
                </a:solidFill>
              </a:rPr>
              <a:t>Agitation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idx="1"/>
          </p:nvPr>
        </p:nvSpPr>
        <p:spPr>
          <a:xfrm>
            <a:off x="1670051" y="1752600"/>
            <a:ext cx="10363200" cy="4114800"/>
          </a:xfrm>
        </p:spPr>
        <p:txBody>
          <a:bodyPr rtlCol="0">
            <a:normAutofit fontScale="92500" lnSpcReduction="20000"/>
          </a:bodyPr>
          <a:lstStyle/>
          <a:p>
            <a:pPr marL="690372" indent="-5715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900" dirty="0" smtClean="0">
                <a:solidFill>
                  <a:srgbClr val="C00000"/>
                </a:solidFill>
              </a:rPr>
              <a:t>Think of treatable causes:</a:t>
            </a:r>
          </a:p>
          <a:p>
            <a:pPr marL="576072" indent="-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GB" sz="3600" dirty="0"/>
              <a:t>Reflux / constipation / gastric erosion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GB" sz="3600" dirty="0"/>
              <a:t>Urinary retention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GB" sz="3600" dirty="0"/>
              <a:t>Drug causes 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GB" sz="3600" dirty="0" smtClean="0"/>
              <a:t>Muscle spasms / dystonia</a:t>
            </a:r>
            <a:endParaRPr lang="en-GB" sz="3600" dirty="0"/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GB" sz="3600" dirty="0" smtClean="0"/>
              <a:t>Hypoxia</a:t>
            </a:r>
            <a:endParaRPr lang="en-GB" sz="3600" dirty="0"/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GB" sz="3600" dirty="0"/>
              <a:t>Raised ICP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GB" sz="3600" dirty="0"/>
              <a:t>Fear / anxiety / environmental factors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GB" sz="3600" dirty="0">
                <a:solidFill>
                  <a:schemeClr val="hlink"/>
                </a:solidFill>
              </a:rPr>
              <a:t>Uncontrolled Pain</a:t>
            </a:r>
          </a:p>
          <a:p>
            <a:pPr marL="731520" lvl="1" indent="-27432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endParaRPr lang="en-GB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>
                <a:solidFill>
                  <a:srgbClr val="7030A0"/>
                </a:solidFill>
              </a:rPr>
              <a:t>General Measures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1574470" y="1801874"/>
            <a:ext cx="10515600" cy="4351338"/>
          </a:xfrm>
        </p:spPr>
        <p:txBody>
          <a:bodyPr/>
          <a:lstStyle/>
          <a:p>
            <a:r>
              <a:rPr lang="en-GB" altLang="en-US" dirty="0" smtClean="0"/>
              <a:t>Reassurance</a:t>
            </a:r>
          </a:p>
          <a:p>
            <a:r>
              <a:rPr lang="en-GB" altLang="en-US" dirty="0" smtClean="0"/>
              <a:t>Maintaining a calm environment</a:t>
            </a:r>
          </a:p>
          <a:p>
            <a:r>
              <a:rPr lang="en-GB" altLang="en-US" dirty="0" smtClean="0"/>
              <a:t>Physical comfort measures (</a:t>
            </a:r>
            <a:r>
              <a:rPr lang="en-GB" altLang="en-US" dirty="0" err="1" smtClean="0"/>
              <a:t>eg</a:t>
            </a:r>
            <a:r>
              <a:rPr lang="en-GB" altLang="en-US" dirty="0" smtClean="0"/>
              <a:t> cuddles)</a:t>
            </a:r>
          </a:p>
          <a:p>
            <a:r>
              <a:rPr lang="en-GB" altLang="en-US" dirty="0" smtClean="0"/>
              <a:t>Distraction including play therapy</a:t>
            </a:r>
          </a:p>
          <a:p>
            <a:r>
              <a:rPr lang="en-GB" altLang="en-US" dirty="0" smtClean="0"/>
              <a:t>Massage</a:t>
            </a:r>
          </a:p>
          <a:p>
            <a:r>
              <a:rPr lang="en-GB" altLang="en-US" dirty="0" smtClean="0"/>
              <a:t>Positioning</a:t>
            </a:r>
          </a:p>
          <a:p>
            <a:r>
              <a:rPr lang="en-GB" altLang="en-US" dirty="0" smtClean="0"/>
              <a:t>Chronic pain psychology</a:t>
            </a:r>
          </a:p>
          <a:p>
            <a:r>
              <a:rPr lang="en-GB" altLang="en-US" dirty="0" smtClean="0"/>
              <a:t>Physiotherapy &amp; OT</a:t>
            </a:r>
          </a:p>
          <a:p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74553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>
                <a:solidFill>
                  <a:srgbClr val="7030A0"/>
                </a:solidFill>
              </a:rPr>
              <a:t>Agitation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/>
              <a:t>Buccal midazolam - Half seizure dose</a:t>
            </a:r>
          </a:p>
          <a:p>
            <a:pPr eaLnBrk="1" hangingPunct="1"/>
            <a:endParaRPr lang="en-GB" altLang="en-US" dirty="0" smtClean="0"/>
          </a:p>
          <a:p>
            <a:pPr eaLnBrk="1" hangingPunct="1"/>
            <a:r>
              <a:rPr lang="en-GB" altLang="en-US" dirty="0" smtClean="0"/>
              <a:t>Haloperidol - Low dose</a:t>
            </a:r>
          </a:p>
          <a:p>
            <a:pPr eaLnBrk="1" hangingPunct="1"/>
            <a:endParaRPr lang="en-GB" altLang="en-US" dirty="0" smtClean="0"/>
          </a:p>
          <a:p>
            <a:pPr eaLnBrk="1" hangingPunct="1"/>
            <a:r>
              <a:rPr lang="en-GB" altLang="en-US" dirty="0" err="1" smtClean="0"/>
              <a:t>Levomepromazine</a:t>
            </a:r>
            <a:r>
              <a:rPr lang="en-GB" altLang="en-US" dirty="0"/>
              <a:t> </a:t>
            </a:r>
            <a:r>
              <a:rPr lang="en-GB" altLang="en-US" dirty="0" smtClean="0"/>
              <a:t>- Particularly useful in </a:t>
            </a:r>
            <a:r>
              <a:rPr lang="en-GB" altLang="en-US" dirty="0" err="1" smtClean="0"/>
              <a:t>EoLC</a:t>
            </a:r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92479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Seizures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3277" b="327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408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 smtClean="0">
                <a:solidFill>
                  <a:srgbClr val="7030A0"/>
                </a:solidFill>
              </a:rPr>
              <a:t>Seizures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en-GB" altLang="en-US" sz="3600" dirty="0" smtClean="0">
                <a:solidFill>
                  <a:srgbClr val="C00000"/>
                </a:solidFill>
              </a:rPr>
              <a:t>Think of possible underlying causes:</a:t>
            </a:r>
          </a:p>
          <a:p>
            <a:pPr marL="0" indent="0" eaLnBrk="1" hangingPunct="1">
              <a:buNone/>
            </a:pPr>
            <a:endParaRPr lang="en-GB" altLang="en-US" sz="3600" dirty="0" smtClean="0">
              <a:solidFill>
                <a:srgbClr val="C00000"/>
              </a:solidFill>
            </a:endParaRPr>
          </a:p>
          <a:p>
            <a:pPr lvl="1" eaLnBrk="1" hangingPunct="1"/>
            <a:r>
              <a:rPr lang="en-GB" altLang="en-US" sz="3600" dirty="0" err="1" smtClean="0"/>
              <a:t>Intercurrent</a:t>
            </a:r>
            <a:r>
              <a:rPr lang="en-GB" altLang="en-US" sz="3600" dirty="0" smtClean="0"/>
              <a:t> illness</a:t>
            </a:r>
          </a:p>
          <a:p>
            <a:pPr lvl="1" eaLnBrk="1" hangingPunct="1"/>
            <a:r>
              <a:rPr lang="en-GB" altLang="en-US" sz="3600" dirty="0" smtClean="0"/>
              <a:t>Constipation</a:t>
            </a:r>
          </a:p>
          <a:p>
            <a:pPr lvl="1" eaLnBrk="1" hangingPunct="1"/>
            <a:r>
              <a:rPr lang="en-GB" altLang="en-US" sz="3600" dirty="0" smtClean="0"/>
              <a:t>Hormonal </a:t>
            </a:r>
            <a:r>
              <a:rPr lang="en-GB" altLang="en-US" dirty="0" smtClean="0"/>
              <a:t>(puberty, periods)</a:t>
            </a:r>
          </a:p>
          <a:p>
            <a:pPr lvl="1" eaLnBrk="1" hangingPunct="1"/>
            <a:r>
              <a:rPr lang="en-GB" altLang="en-US" sz="3600" dirty="0" smtClean="0"/>
              <a:t>Decreased absorption of medication</a:t>
            </a:r>
          </a:p>
          <a:p>
            <a:pPr lvl="1" eaLnBrk="1" hangingPunct="1"/>
            <a:r>
              <a:rPr lang="en-GB" altLang="en-US" sz="3600" dirty="0" smtClean="0"/>
              <a:t>Weight gain</a:t>
            </a:r>
          </a:p>
          <a:p>
            <a:pPr lvl="1" eaLnBrk="1" hangingPunct="1"/>
            <a:r>
              <a:rPr lang="en-GB" altLang="en-US" sz="3600" dirty="0" smtClean="0"/>
              <a:t>Metabolic </a:t>
            </a:r>
            <a:r>
              <a:rPr lang="en-GB" altLang="en-US" dirty="0" smtClean="0"/>
              <a:t>(low BM, calcium)</a:t>
            </a:r>
          </a:p>
          <a:p>
            <a:pPr lvl="1" eaLnBrk="1" hangingPunct="1"/>
            <a:r>
              <a:rPr lang="en-GB" altLang="en-US" sz="3600" dirty="0" smtClean="0"/>
              <a:t>Disease progression in CNS pathology</a:t>
            </a:r>
          </a:p>
        </p:txBody>
      </p:sp>
    </p:spTree>
    <p:extLst>
      <p:ext uri="{BB962C8B-B14F-4D97-AF65-F5344CB8AC3E}">
        <p14:creationId xmlns:p14="http://schemas.microsoft.com/office/powerpoint/2010/main" val="67585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>
                <a:solidFill>
                  <a:srgbClr val="7030A0"/>
                </a:solidFill>
              </a:rPr>
              <a:t>Seizures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557339"/>
            <a:ext cx="11491356" cy="4625975"/>
          </a:xfrm>
        </p:spPr>
        <p:txBody>
          <a:bodyPr/>
          <a:lstStyle/>
          <a:p>
            <a:pPr eaLnBrk="1" hangingPunct="1"/>
            <a:r>
              <a:rPr lang="en-GB" altLang="en-US" dirty="0" smtClean="0"/>
              <a:t>Maintenance anticonvulsants depend on cause / type – Neurologist driven</a:t>
            </a:r>
          </a:p>
          <a:p>
            <a:pPr eaLnBrk="1" hangingPunct="1"/>
            <a:r>
              <a:rPr lang="en-GB" altLang="en-US" dirty="0" err="1" smtClean="0"/>
              <a:t>Clobazam</a:t>
            </a:r>
            <a:r>
              <a:rPr lang="en-GB" altLang="en-US" dirty="0" smtClean="0"/>
              <a:t> for episodes of poor control</a:t>
            </a:r>
          </a:p>
          <a:p>
            <a:pPr eaLnBrk="1" hangingPunct="1"/>
            <a:r>
              <a:rPr lang="en-GB" altLang="en-US" dirty="0" smtClean="0"/>
              <a:t>Acute seizures,</a:t>
            </a:r>
          </a:p>
          <a:p>
            <a:pPr lvl="1" eaLnBrk="1" hangingPunct="1"/>
            <a:r>
              <a:rPr lang="en-GB" altLang="en-US" dirty="0" smtClean="0"/>
              <a:t> buccal midazolam, can be repeated </a:t>
            </a:r>
          </a:p>
          <a:p>
            <a:pPr lvl="1" eaLnBrk="1" hangingPunct="1"/>
            <a:r>
              <a:rPr lang="en-GB" altLang="en-US" dirty="0" smtClean="0"/>
              <a:t>Paraldehyde PR</a:t>
            </a:r>
          </a:p>
          <a:p>
            <a:pPr lvl="1" eaLnBrk="1" hangingPunct="1"/>
            <a:r>
              <a:rPr lang="en-GB" altLang="en-US" dirty="0" smtClean="0"/>
              <a:t>Sometimes half loads of </a:t>
            </a:r>
            <a:r>
              <a:rPr lang="en-GB" altLang="en-US" dirty="0" err="1" smtClean="0"/>
              <a:t>phenobarbitone</a:t>
            </a:r>
            <a:r>
              <a:rPr lang="en-GB" altLang="en-US" dirty="0" smtClean="0"/>
              <a:t> third line </a:t>
            </a:r>
          </a:p>
          <a:p>
            <a:pPr eaLnBrk="1" hangingPunct="1"/>
            <a:r>
              <a:rPr lang="en-GB" altLang="en-US" dirty="0" smtClean="0"/>
              <a:t>Then if palliative may aim for </a:t>
            </a:r>
            <a:r>
              <a:rPr lang="en-GB" altLang="en-US" dirty="0" err="1" smtClean="0"/>
              <a:t>sc</a:t>
            </a:r>
            <a:r>
              <a:rPr lang="en-GB" altLang="en-US" dirty="0" smtClean="0"/>
              <a:t> infusion to allow home treatment: </a:t>
            </a:r>
          </a:p>
          <a:p>
            <a:pPr lvl="1" eaLnBrk="1" hangingPunct="1"/>
            <a:r>
              <a:rPr lang="en-GB" altLang="en-US" dirty="0" smtClean="0"/>
              <a:t>Midazolam  or clonazepam and / or</a:t>
            </a:r>
          </a:p>
          <a:p>
            <a:pPr lvl="1" eaLnBrk="1" hangingPunct="1"/>
            <a:r>
              <a:rPr lang="en-GB" altLang="en-US" dirty="0" err="1" smtClean="0"/>
              <a:t>phenobarbitone</a:t>
            </a:r>
            <a:r>
              <a:rPr lang="en-GB" alt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5481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Spasticity</a:t>
            </a:r>
            <a:endParaRPr lang="en-GB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8" b="28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8563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0" y="-35787"/>
            <a:ext cx="7125269" cy="2042577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92791" y="2255456"/>
            <a:ext cx="10515600" cy="5979109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Velocity dependent increase in tonic stretch reflexes causing hypertonia</a:t>
            </a:r>
          </a:p>
          <a:p>
            <a:r>
              <a:rPr lang="en-GB" dirty="0" smtClean="0"/>
              <a:t>Corticospinal tract should stimulate GABA release at spinal level</a:t>
            </a:r>
          </a:p>
          <a:p>
            <a:r>
              <a:rPr lang="en-GB" dirty="0" smtClean="0"/>
              <a:t>Damage causes disinhibition of spinal reflex arcs and muscle over activation – ‘</a:t>
            </a:r>
            <a:r>
              <a:rPr lang="en-GB" i="1" dirty="0" smtClean="0"/>
              <a:t>positive side</a:t>
            </a:r>
            <a:r>
              <a:rPr lang="en-GB" dirty="0" smtClean="0"/>
              <a:t>’ of upper motor syndrome</a:t>
            </a:r>
          </a:p>
          <a:p>
            <a:r>
              <a:rPr lang="en-GB" dirty="0" smtClean="0"/>
              <a:t>Treatment is focused on muscle rigidity  / hypertonia rather than primarily on the spasticity</a:t>
            </a:r>
          </a:p>
          <a:p>
            <a:r>
              <a:rPr lang="en-GB" dirty="0" smtClean="0"/>
              <a:t>‘</a:t>
            </a:r>
            <a:r>
              <a:rPr lang="en-GB" i="1" dirty="0" smtClean="0"/>
              <a:t>negative side</a:t>
            </a:r>
            <a:r>
              <a:rPr lang="en-GB" dirty="0" smtClean="0"/>
              <a:t>’ of upper motor syndrome is reduced voluntary motor activity leading to weakness and poor selective motor control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1309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Spasticity  - CP</a:t>
            </a:r>
            <a:endParaRPr lang="en-GB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7673" y="1620531"/>
            <a:ext cx="4990616" cy="5124893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Aims of treatment will be improved function / quality of life </a:t>
            </a:r>
          </a:p>
          <a:p>
            <a:r>
              <a:rPr lang="en-GB" dirty="0"/>
              <a:t>Adequate physiotherapy essential</a:t>
            </a:r>
          </a:p>
          <a:p>
            <a:r>
              <a:rPr lang="en-GB" dirty="0"/>
              <a:t>Occupational therapy</a:t>
            </a:r>
          </a:p>
          <a:p>
            <a:r>
              <a:rPr lang="en-GB" dirty="0"/>
              <a:t>Access to education  / peer activities </a:t>
            </a:r>
          </a:p>
          <a:p>
            <a:r>
              <a:rPr lang="en-GB" dirty="0"/>
              <a:t>Drugs are only part of the picture…</a:t>
            </a:r>
          </a:p>
        </p:txBody>
      </p:sp>
    </p:spTree>
    <p:extLst>
      <p:ext uri="{BB962C8B-B14F-4D97-AF65-F5344CB8AC3E}">
        <p14:creationId xmlns:p14="http://schemas.microsoft.com/office/powerpoint/2010/main" val="18620779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Baclofen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</a:t>
            </a:r>
            <a:r>
              <a:rPr lang="en-GB" dirty="0" smtClean="0"/>
              <a:t>enefits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Works at post </a:t>
            </a:r>
            <a:r>
              <a:rPr lang="en-GB" dirty="0"/>
              <a:t>synaptic </a:t>
            </a:r>
            <a:r>
              <a:rPr lang="en-GB" dirty="0" smtClean="0"/>
              <a:t>GABA</a:t>
            </a:r>
            <a:r>
              <a:rPr lang="en-GB" sz="2400" dirty="0" smtClean="0"/>
              <a:t>B </a:t>
            </a:r>
            <a:r>
              <a:rPr lang="en-GB" dirty="0" smtClean="0"/>
              <a:t>receptor in spine to reduce excitation in spinal arc </a:t>
            </a:r>
          </a:p>
          <a:p>
            <a:r>
              <a:rPr lang="en-GB" dirty="0" smtClean="0"/>
              <a:t>Used as maintenance medication for spasticity 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smtClean="0"/>
              <a:t>Burdens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GB" dirty="0" smtClean="0"/>
              <a:t>Difficulty crossing BBB</a:t>
            </a:r>
          </a:p>
          <a:p>
            <a:r>
              <a:rPr lang="en-GB" dirty="0" smtClean="0"/>
              <a:t>Can use IT pump </a:t>
            </a:r>
          </a:p>
          <a:p>
            <a:r>
              <a:rPr lang="en-GB" dirty="0" smtClean="0"/>
              <a:t>Narrow therapeutic window before problems arise:</a:t>
            </a:r>
          </a:p>
          <a:p>
            <a:pPr lvl="1"/>
            <a:r>
              <a:rPr lang="en-GB" dirty="0" smtClean="0"/>
              <a:t>Truncal </a:t>
            </a:r>
            <a:r>
              <a:rPr lang="en-GB" dirty="0" err="1" smtClean="0"/>
              <a:t>hypotonia</a:t>
            </a:r>
            <a:endParaRPr lang="en-GB" dirty="0" smtClean="0"/>
          </a:p>
          <a:p>
            <a:pPr lvl="1"/>
            <a:r>
              <a:rPr lang="en-GB" dirty="0" smtClean="0"/>
              <a:t>Sedation</a:t>
            </a:r>
          </a:p>
          <a:p>
            <a:pPr lvl="1"/>
            <a:r>
              <a:rPr lang="en-GB" dirty="0" smtClean="0"/>
              <a:t>Increased seizures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5474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Introduction</a:t>
            </a:r>
            <a:endParaRPr lang="en-GB" dirty="0"/>
          </a:p>
        </p:txBody>
      </p:sp>
      <p:sp>
        <p:nvSpPr>
          <p:cNvPr id="9219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10970172" cy="4351338"/>
          </a:xfrm>
        </p:spPr>
        <p:txBody>
          <a:bodyPr>
            <a:normAutofit/>
          </a:bodyPr>
          <a:lstStyle/>
          <a:p>
            <a:r>
              <a:rPr lang="en-GB" altLang="en-US" dirty="0" smtClean="0"/>
              <a:t>Approaching Neurological symptoms from ‘first principles’</a:t>
            </a:r>
          </a:p>
          <a:p>
            <a:r>
              <a:rPr lang="en-GB" altLang="en-US" dirty="0" smtClean="0"/>
              <a:t>Practical aspects of neurological symptom management </a:t>
            </a:r>
          </a:p>
          <a:p>
            <a:r>
              <a:rPr lang="en-GB" altLang="en-US" dirty="0" smtClean="0"/>
              <a:t>Specific Symptoms (can be difficult to distinguish)</a:t>
            </a:r>
          </a:p>
          <a:p>
            <a:pPr lvl="1"/>
            <a:r>
              <a:rPr lang="en-GB" altLang="en-US" dirty="0" smtClean="0"/>
              <a:t>Agitation</a:t>
            </a:r>
          </a:p>
          <a:p>
            <a:pPr lvl="1"/>
            <a:r>
              <a:rPr lang="en-GB" altLang="en-US" dirty="0" smtClean="0"/>
              <a:t>Seizures</a:t>
            </a:r>
          </a:p>
          <a:p>
            <a:pPr lvl="1"/>
            <a:r>
              <a:rPr lang="en-GB" altLang="en-US" dirty="0" smtClean="0"/>
              <a:t>Spasticity </a:t>
            </a:r>
          </a:p>
          <a:p>
            <a:pPr lvl="1"/>
            <a:r>
              <a:rPr lang="en-GB" altLang="en-US" dirty="0" smtClean="0"/>
              <a:t>Dystonia </a:t>
            </a:r>
          </a:p>
          <a:p>
            <a:pPr lvl="1"/>
            <a:r>
              <a:rPr lang="en-GB" altLang="en-US" dirty="0" smtClean="0">
                <a:solidFill>
                  <a:schemeClr val="bg1">
                    <a:lumMod val="65000"/>
                  </a:schemeClr>
                </a:solidFill>
              </a:rPr>
              <a:t>Neuropathic Pain  - young / non-verbal patients</a:t>
            </a:r>
          </a:p>
          <a:p>
            <a:r>
              <a:rPr lang="en-GB" altLang="en-US" dirty="0" smtClean="0"/>
              <a:t>Case Studies</a:t>
            </a:r>
          </a:p>
          <a:p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58910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Tizanidine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Benefits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Central alpha-2 agonist </a:t>
            </a:r>
          </a:p>
          <a:p>
            <a:r>
              <a:rPr lang="en-GB" dirty="0" smtClean="0"/>
              <a:t>Better tolerated than baclofen in adults </a:t>
            </a:r>
          </a:p>
          <a:p>
            <a:r>
              <a:rPr lang="en-GB" dirty="0" smtClean="0"/>
              <a:t>Used as maintenance medication for spasticity 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smtClean="0"/>
              <a:t>Burdens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4"/>
            <a:ext cx="5183188" cy="4352925"/>
          </a:xfrm>
        </p:spPr>
        <p:txBody>
          <a:bodyPr>
            <a:normAutofit/>
          </a:bodyPr>
          <a:lstStyle/>
          <a:p>
            <a:r>
              <a:rPr lang="en-GB" dirty="0" smtClean="0"/>
              <a:t>Limited experience in paediatrics</a:t>
            </a:r>
          </a:p>
          <a:p>
            <a:r>
              <a:rPr lang="en-GB" dirty="0" smtClean="0"/>
              <a:t>Significant side effects:</a:t>
            </a:r>
          </a:p>
          <a:p>
            <a:pPr lvl="1"/>
            <a:r>
              <a:rPr lang="en-GB" dirty="0" smtClean="0"/>
              <a:t>Sedation</a:t>
            </a:r>
          </a:p>
          <a:p>
            <a:pPr lvl="1"/>
            <a:r>
              <a:rPr lang="en-GB" dirty="0" smtClean="0"/>
              <a:t>Hypotension</a:t>
            </a:r>
          </a:p>
          <a:p>
            <a:pPr lvl="1"/>
            <a:r>
              <a:rPr lang="en-GB" dirty="0" smtClean="0"/>
              <a:t>Agitation</a:t>
            </a:r>
          </a:p>
          <a:p>
            <a:pPr lvl="1"/>
            <a:r>
              <a:rPr lang="en-GB" dirty="0" smtClean="0"/>
              <a:t>Depression</a:t>
            </a:r>
          </a:p>
          <a:p>
            <a:pPr lvl="1"/>
            <a:r>
              <a:rPr lang="en-GB" dirty="0" smtClean="0"/>
              <a:t>GI upset</a:t>
            </a:r>
          </a:p>
          <a:p>
            <a:pPr lvl="1"/>
            <a:r>
              <a:rPr lang="en-GB" dirty="0" smtClean="0"/>
              <a:t>Liver toxicity</a:t>
            </a:r>
          </a:p>
          <a:p>
            <a:pPr marL="457200" lvl="1" indent="0">
              <a:buNone/>
            </a:pPr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06454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Dantrolene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Benefits 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Works directly at the muscle level by inhibiting calcium release from the sarcoplasmic reticulum</a:t>
            </a:r>
          </a:p>
          <a:p>
            <a:r>
              <a:rPr lang="en-GB" dirty="0" smtClean="0"/>
              <a:t>Third line for background medication 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smtClean="0"/>
              <a:t>Burdens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GB" dirty="0" smtClean="0"/>
              <a:t>Can cause profound global weakness</a:t>
            </a:r>
          </a:p>
          <a:p>
            <a:r>
              <a:rPr lang="en-GB" dirty="0" smtClean="0"/>
              <a:t>Catastrophic liver failure in 1% of patients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60731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Diazepam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Benefits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Increase pre-synaptic inhibition via GABA at the spinal level</a:t>
            </a:r>
          </a:p>
          <a:p>
            <a:r>
              <a:rPr lang="en-GB" dirty="0" smtClean="0"/>
              <a:t>Very effective for short term emergency muscle relaxation</a:t>
            </a:r>
          </a:p>
          <a:p>
            <a:r>
              <a:rPr lang="en-GB" dirty="0" smtClean="0"/>
              <a:t>Useful if sleep is disturbed by muscle tone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smtClean="0"/>
              <a:t>Burdens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GB" dirty="0" smtClean="0"/>
              <a:t>Highly sedating</a:t>
            </a:r>
          </a:p>
          <a:p>
            <a:r>
              <a:rPr lang="en-GB" dirty="0" smtClean="0"/>
              <a:t>Tolerance easily developed</a:t>
            </a:r>
          </a:p>
          <a:p>
            <a:r>
              <a:rPr lang="en-GB" dirty="0" smtClean="0"/>
              <a:t>Withdrawal after long term use can be particularly difficult in the young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2193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Dystonia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029" b="102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9724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Dystonia</a:t>
            </a:r>
            <a:r>
              <a:rPr lang="en-GB" dirty="0" smtClean="0"/>
              <a:t> in Palliative Care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677" y="1415185"/>
            <a:ext cx="11686309" cy="5417999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Pattern of sustained disturbed muscle contraction causing abnormal 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FF0000"/>
                </a:solidFill>
              </a:rPr>
              <a:t>postures associated with involuntary movements</a:t>
            </a:r>
          </a:p>
          <a:p>
            <a:r>
              <a:rPr lang="en-GB" dirty="0" smtClean="0"/>
              <a:t>Related to damage around the area of basal ganglia</a:t>
            </a:r>
            <a:endParaRPr lang="en-GB" dirty="0"/>
          </a:p>
          <a:p>
            <a:r>
              <a:rPr lang="en-GB" dirty="0" smtClean="0"/>
              <a:t>Mostly secondary dystonia in GMFCS 5 cerebral palsy</a:t>
            </a:r>
          </a:p>
          <a:p>
            <a:r>
              <a:rPr lang="en-GB" dirty="0" smtClean="0"/>
              <a:t>Also genetic, metabolic, mitochondrial causes </a:t>
            </a:r>
          </a:p>
          <a:p>
            <a:r>
              <a:rPr lang="en-GB" dirty="0" smtClean="0"/>
              <a:t>Pain</a:t>
            </a:r>
          </a:p>
          <a:p>
            <a:r>
              <a:rPr lang="en-GB" dirty="0" smtClean="0"/>
              <a:t>Loss of function</a:t>
            </a:r>
          </a:p>
          <a:p>
            <a:r>
              <a:rPr lang="en-GB" dirty="0" smtClean="0"/>
              <a:t>Sleep disturbance</a:t>
            </a:r>
          </a:p>
          <a:p>
            <a:r>
              <a:rPr lang="en-GB" dirty="0" smtClean="0"/>
              <a:t>Triggered by </a:t>
            </a:r>
            <a:r>
              <a:rPr lang="en-GB" dirty="0" err="1" smtClean="0"/>
              <a:t>intercurrent</a:t>
            </a:r>
            <a:r>
              <a:rPr lang="en-GB" dirty="0" smtClean="0"/>
              <a:t> illness, pain (esp. visceral)</a:t>
            </a:r>
          </a:p>
          <a:p>
            <a:r>
              <a:rPr lang="en-GB" dirty="0" smtClean="0"/>
              <a:t>Wound up’ by sensory overload (anxiety / noise)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7949" r="7521"/>
          <a:stretch/>
        </p:blipFill>
        <p:spPr bwMode="auto">
          <a:xfrm>
            <a:off x="8366078" y="3199476"/>
            <a:ext cx="3712192" cy="2422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9229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613" y="480846"/>
            <a:ext cx="6915150" cy="3448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613" y="4057793"/>
            <a:ext cx="7038975" cy="340995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577613" y="4057793"/>
            <a:ext cx="0" cy="21109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820168" y="1774209"/>
            <a:ext cx="338490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prstClr val="black"/>
                </a:solidFill>
              </a:rPr>
              <a:t>For example</a:t>
            </a:r>
          </a:p>
          <a:p>
            <a:endParaRPr lang="en-GB" dirty="0">
              <a:solidFill>
                <a:prstClr val="black"/>
              </a:solidFill>
            </a:endParaRPr>
          </a:p>
          <a:p>
            <a:r>
              <a:rPr lang="en-GB" dirty="0" smtClean="0">
                <a:solidFill>
                  <a:prstClr val="black"/>
                </a:solidFill>
              </a:rPr>
              <a:t>Red – awake and distressed</a:t>
            </a:r>
          </a:p>
          <a:p>
            <a:r>
              <a:rPr lang="en-GB" dirty="0" smtClean="0">
                <a:solidFill>
                  <a:prstClr val="black"/>
                </a:solidFill>
              </a:rPr>
              <a:t>Yellow – awake and not distressed</a:t>
            </a:r>
          </a:p>
          <a:p>
            <a:r>
              <a:rPr lang="en-GB" dirty="0" smtClean="0">
                <a:solidFill>
                  <a:prstClr val="black"/>
                </a:solidFill>
              </a:rPr>
              <a:t>Green -  asleep 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5141" y="0"/>
            <a:ext cx="1400093" cy="64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9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185" y="360000"/>
            <a:ext cx="9632731" cy="1080000"/>
          </a:xfrm>
        </p:spPr>
        <p:txBody>
          <a:bodyPr/>
          <a:lstStyle/>
          <a:p>
            <a:r>
              <a:rPr lang="en-GB" sz="4800" dirty="0" smtClean="0"/>
              <a:t>Non-pharmacological Management</a:t>
            </a:r>
            <a:endParaRPr lang="en-GB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Understand what is ‘driving’ </a:t>
            </a:r>
            <a:r>
              <a:rPr lang="en-GB" dirty="0" err="1" smtClean="0"/>
              <a:t>dystonia</a:t>
            </a:r>
            <a:endParaRPr lang="en-GB" dirty="0" smtClean="0"/>
          </a:p>
          <a:p>
            <a:pPr lvl="1"/>
            <a:r>
              <a:rPr lang="en-GB" dirty="0" smtClean="0"/>
              <a:t>Pain – particularly visceral pain (gut failure) – venting </a:t>
            </a:r>
            <a:r>
              <a:rPr lang="en-GB" dirty="0" err="1" smtClean="0"/>
              <a:t>gastrotomy</a:t>
            </a:r>
            <a:endParaRPr lang="en-GB" dirty="0" smtClean="0"/>
          </a:p>
          <a:p>
            <a:pPr lvl="1"/>
            <a:r>
              <a:rPr lang="en-GB" dirty="0" err="1" smtClean="0"/>
              <a:t>Intercurrent</a:t>
            </a:r>
            <a:r>
              <a:rPr lang="en-GB" dirty="0" smtClean="0"/>
              <a:t> illness (can this be treated?)</a:t>
            </a:r>
          </a:p>
          <a:p>
            <a:r>
              <a:rPr lang="en-GB" dirty="0" smtClean="0"/>
              <a:t>Keep a diary of sleep / wake / discomfort </a:t>
            </a:r>
          </a:p>
          <a:p>
            <a:r>
              <a:rPr lang="en-GB" dirty="0" smtClean="0"/>
              <a:t>Warm water immersion </a:t>
            </a:r>
          </a:p>
          <a:p>
            <a:r>
              <a:rPr lang="en-GB" dirty="0" smtClean="0"/>
              <a:t>Massage</a:t>
            </a:r>
          </a:p>
          <a:p>
            <a:r>
              <a:rPr lang="en-GB" dirty="0" smtClean="0"/>
              <a:t>Positive sensory feedback</a:t>
            </a:r>
          </a:p>
          <a:p>
            <a:r>
              <a:rPr lang="en-GB" dirty="0" smtClean="0"/>
              <a:t>Re-positioning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b="10777"/>
          <a:stretch/>
        </p:blipFill>
        <p:spPr>
          <a:xfrm>
            <a:off x="136476" y="-20309"/>
            <a:ext cx="9157651" cy="1282652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6476" y="1637731"/>
            <a:ext cx="11086531" cy="4954138"/>
          </a:xfrm>
        </p:spPr>
        <p:txBody>
          <a:bodyPr>
            <a:normAutofit/>
          </a:bodyPr>
          <a:lstStyle/>
          <a:p>
            <a:r>
              <a:rPr lang="en-GB" dirty="0" smtClean="0"/>
              <a:t>Medication in use at referral was studied</a:t>
            </a:r>
          </a:p>
          <a:p>
            <a:pPr lvl="1"/>
            <a:r>
              <a:rPr lang="en-GB" dirty="0" smtClean="0"/>
              <a:t>29% of children on no medication </a:t>
            </a:r>
          </a:p>
          <a:p>
            <a:pPr lvl="1"/>
            <a:r>
              <a:rPr lang="en-GB" dirty="0" smtClean="0"/>
              <a:t>Median number of meds used was 2</a:t>
            </a:r>
          </a:p>
          <a:p>
            <a:pPr lvl="1"/>
            <a:r>
              <a:rPr lang="en-GB" dirty="0" smtClean="0"/>
              <a:t>Increased meds with worsening GMFCS</a:t>
            </a:r>
          </a:p>
          <a:p>
            <a:pPr lvl="1"/>
            <a:r>
              <a:rPr lang="en-GB" dirty="0" smtClean="0"/>
              <a:t>62% experienced significant side effects from medication</a:t>
            </a:r>
          </a:p>
          <a:p>
            <a:r>
              <a:rPr lang="en-GB" dirty="0" smtClean="0"/>
              <a:t>Commonest drugs used were baclofen, </a:t>
            </a:r>
            <a:r>
              <a:rPr lang="en-GB" dirty="0" err="1" smtClean="0"/>
              <a:t>trihexyphenidyl</a:t>
            </a:r>
            <a:r>
              <a:rPr lang="en-GB" dirty="0" smtClean="0"/>
              <a:t>, </a:t>
            </a:r>
            <a:r>
              <a:rPr lang="en-GB" dirty="0" err="1" smtClean="0"/>
              <a:t>l-Dopa</a:t>
            </a:r>
            <a:r>
              <a:rPr lang="en-GB" dirty="0" smtClean="0"/>
              <a:t>, diazepam </a:t>
            </a:r>
          </a:p>
          <a:p>
            <a:r>
              <a:rPr lang="en-GB" dirty="0" smtClean="0"/>
              <a:t>Most side effects from </a:t>
            </a:r>
            <a:r>
              <a:rPr lang="en-GB" dirty="0" err="1" smtClean="0"/>
              <a:t>trihexyphenidyl</a:t>
            </a:r>
            <a:r>
              <a:rPr lang="en-GB" dirty="0" smtClean="0"/>
              <a:t>, baclofen, </a:t>
            </a:r>
            <a:r>
              <a:rPr lang="en-GB" dirty="0" err="1" smtClean="0"/>
              <a:t>l-Dopa</a:t>
            </a:r>
            <a:endParaRPr lang="en-GB" dirty="0" smtClean="0"/>
          </a:p>
          <a:p>
            <a:r>
              <a:rPr lang="en-GB" dirty="0" smtClean="0"/>
              <a:t>Suggest the need for rationalisation of drug treatment of dystonia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39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6638" b="7507"/>
          <a:stretch/>
        </p:blipFill>
        <p:spPr>
          <a:xfrm>
            <a:off x="0" y="192115"/>
            <a:ext cx="9403307" cy="1008888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67567" y="1719618"/>
            <a:ext cx="10632057" cy="4892818"/>
          </a:xfrm>
        </p:spPr>
        <p:txBody>
          <a:bodyPr/>
          <a:lstStyle/>
          <a:p>
            <a:r>
              <a:rPr lang="en-GB" dirty="0" smtClean="0"/>
              <a:t>Gabapentin is used for neuropathic pain, epilepsy and occasionally movement disorder</a:t>
            </a:r>
          </a:p>
          <a:p>
            <a:r>
              <a:rPr lang="en-GB" dirty="0" smtClean="0"/>
              <a:t>Four year retrospective study looked at gabapentin in severe dystonia in children seen at Evelina (69 children)</a:t>
            </a:r>
          </a:p>
          <a:p>
            <a:r>
              <a:rPr lang="en-GB" dirty="0" smtClean="0"/>
              <a:t>Significant improvement seen in </a:t>
            </a:r>
          </a:p>
          <a:p>
            <a:pPr lvl="1"/>
            <a:r>
              <a:rPr lang="en-GB" dirty="0" smtClean="0"/>
              <a:t>Sleep quality &amp; amount </a:t>
            </a:r>
          </a:p>
          <a:p>
            <a:pPr lvl="1"/>
            <a:r>
              <a:rPr lang="en-GB" dirty="0" smtClean="0"/>
              <a:t>Mood &amp; agreeableness</a:t>
            </a:r>
          </a:p>
          <a:p>
            <a:pPr lvl="1"/>
            <a:r>
              <a:rPr lang="en-GB" dirty="0" smtClean="0"/>
              <a:t>General muscle tone, involuntary contractions</a:t>
            </a:r>
          </a:p>
          <a:p>
            <a:pPr lvl="1"/>
            <a:r>
              <a:rPr lang="en-GB" dirty="0" smtClean="0"/>
              <a:t>Seating tolerance</a:t>
            </a:r>
          </a:p>
          <a:p>
            <a:r>
              <a:rPr lang="en-GB" dirty="0" smtClean="0"/>
              <a:t>Gabapentin appears to significantly ameliorate severity and improve activities of daily living and quality of life in dystonia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54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63630" y="0"/>
            <a:ext cx="8530800" cy="1272280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477672" y="1828800"/>
            <a:ext cx="11546456" cy="4602026"/>
          </a:xfrm>
        </p:spPr>
        <p:txBody>
          <a:bodyPr/>
          <a:lstStyle/>
          <a:p>
            <a:r>
              <a:rPr lang="en-GB" dirty="0" smtClean="0"/>
              <a:t>Children with dystonia are at increased risk of developing fixed musculoskeletal deformities</a:t>
            </a:r>
          </a:p>
          <a:p>
            <a:r>
              <a:rPr lang="en-GB" dirty="0" smtClean="0"/>
              <a:t>These cause pain, limit function and interfere with care delivery </a:t>
            </a:r>
          </a:p>
          <a:p>
            <a:r>
              <a:rPr lang="en-GB" dirty="0" smtClean="0"/>
              <a:t>Retrospective study of 279 children with dystonia</a:t>
            </a:r>
          </a:p>
          <a:p>
            <a:pPr lvl="1"/>
            <a:r>
              <a:rPr lang="en-GB" dirty="0" smtClean="0"/>
              <a:t>58% has some deformity at referral</a:t>
            </a:r>
          </a:p>
          <a:p>
            <a:pPr lvl="1"/>
            <a:r>
              <a:rPr lang="en-GB" dirty="0" smtClean="0"/>
              <a:t>Hips and spine were the main sites </a:t>
            </a:r>
          </a:p>
          <a:p>
            <a:r>
              <a:rPr lang="en-GB" dirty="0" smtClean="0"/>
              <a:t>Children with secondary dystonia had a much greater risk of progression to fixed musculoskeletal deformities than those with primary dystonia</a:t>
            </a:r>
          </a:p>
          <a:p>
            <a:r>
              <a:rPr lang="en-GB" dirty="0" smtClean="0"/>
              <a:t>Children with additional spasticity were at particularly high risk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99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 </a:t>
            </a:r>
            <a:r>
              <a:rPr lang="en-GB" sz="4400" dirty="0" smtClean="0"/>
              <a:t>Evaluation From First Principles</a:t>
            </a:r>
            <a:endParaRPr lang="en-GB" sz="4400" dirty="0"/>
          </a:p>
        </p:txBody>
      </p:sp>
      <p:sp>
        <p:nvSpPr>
          <p:cNvPr id="10243" name="Content Placeholder 5"/>
          <p:cNvSpPr>
            <a:spLocks noGrp="1"/>
          </p:cNvSpPr>
          <p:nvPr>
            <p:ph idx="1"/>
          </p:nvPr>
        </p:nvSpPr>
        <p:spPr>
          <a:xfrm>
            <a:off x="527051" y="1700213"/>
            <a:ext cx="10972800" cy="4625975"/>
          </a:xfrm>
        </p:spPr>
        <p:txBody>
          <a:bodyPr/>
          <a:lstStyle/>
          <a:p>
            <a:r>
              <a:rPr lang="en-GB" altLang="en-US" sz="3600" dirty="0" smtClean="0">
                <a:solidFill>
                  <a:srgbClr val="C00000"/>
                </a:solidFill>
              </a:rPr>
              <a:t>M</a:t>
            </a:r>
            <a:r>
              <a:rPr lang="en-GB" altLang="en-US" sz="3600" dirty="0" smtClean="0"/>
              <a:t>anifestation</a:t>
            </a:r>
          </a:p>
          <a:p>
            <a:r>
              <a:rPr lang="en-GB" altLang="en-US" sz="3600" dirty="0" smtClean="0">
                <a:solidFill>
                  <a:srgbClr val="C00000"/>
                </a:solidFill>
              </a:rPr>
              <a:t>I</a:t>
            </a:r>
            <a:r>
              <a:rPr lang="en-GB" altLang="en-US" sz="3600" dirty="0" smtClean="0"/>
              <a:t>mpact</a:t>
            </a:r>
          </a:p>
          <a:p>
            <a:r>
              <a:rPr lang="en-GB" altLang="en-US" sz="3600" dirty="0" smtClean="0">
                <a:solidFill>
                  <a:srgbClr val="C00000"/>
                </a:solidFill>
              </a:rPr>
              <a:t>S</a:t>
            </a:r>
            <a:r>
              <a:rPr lang="en-GB" altLang="en-US" sz="3600" dirty="0" smtClean="0"/>
              <a:t>ymptom</a:t>
            </a:r>
          </a:p>
          <a:p>
            <a:r>
              <a:rPr lang="en-GB" altLang="en-US" sz="3600" dirty="0" smtClean="0">
                <a:solidFill>
                  <a:srgbClr val="C00000"/>
                </a:solidFill>
              </a:rPr>
              <a:t>T</a:t>
            </a:r>
            <a:r>
              <a:rPr lang="en-GB" altLang="en-US" sz="3600" dirty="0" smtClean="0"/>
              <a:t>reatment</a:t>
            </a:r>
          </a:p>
          <a:p>
            <a:endParaRPr lang="en-GB" altLang="en-US" dirty="0" smtClean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159003" y="4005263"/>
            <a:ext cx="1536700" cy="647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271437" y="4005268"/>
            <a:ext cx="1824567" cy="5032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102788" y="4941888"/>
            <a:ext cx="3168649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800" dirty="0"/>
              <a:t>Pharmacological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422903" y="4954354"/>
            <a:ext cx="2841868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400" dirty="0"/>
              <a:t>Non-Pharmacological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0110" y="5682458"/>
            <a:ext cx="85500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C00000"/>
                </a:solidFill>
              </a:rPr>
              <a:t>Quality of life is likely to be the desired outcome measure</a:t>
            </a:r>
          </a:p>
          <a:p>
            <a:r>
              <a:rPr lang="en-GB" sz="2800" dirty="0" smtClean="0">
                <a:solidFill>
                  <a:srgbClr val="C00000"/>
                </a:solidFill>
              </a:rPr>
              <a:t>(including wider family </a:t>
            </a:r>
            <a:r>
              <a:rPr lang="en-GB" sz="2800" dirty="0" err="1" smtClean="0">
                <a:solidFill>
                  <a:srgbClr val="C00000"/>
                </a:solidFill>
              </a:rPr>
              <a:t>QoL</a:t>
            </a:r>
            <a:r>
              <a:rPr lang="en-GB" sz="2800" dirty="0" smtClean="0">
                <a:solidFill>
                  <a:srgbClr val="C00000"/>
                </a:solidFill>
              </a:rPr>
              <a:t>) </a:t>
            </a:r>
            <a:endParaRPr lang="en-GB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01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Drug Management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89074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Gabapentin</a:t>
            </a:r>
          </a:p>
          <a:p>
            <a:pPr lvl="1"/>
            <a:r>
              <a:rPr lang="en-GB" dirty="0"/>
              <a:t>Sometimes need higher doses than used for neuropathic pain</a:t>
            </a:r>
          </a:p>
          <a:p>
            <a:pPr lvl="1"/>
            <a:r>
              <a:rPr lang="en-GB" dirty="0"/>
              <a:t>Good first line intervention </a:t>
            </a:r>
            <a:endParaRPr lang="en-GB" dirty="0" smtClean="0"/>
          </a:p>
          <a:p>
            <a:r>
              <a:rPr lang="en-GB" dirty="0" smtClean="0"/>
              <a:t>Diazepam</a:t>
            </a:r>
          </a:p>
          <a:p>
            <a:pPr lvl="1"/>
            <a:r>
              <a:rPr lang="en-GB" dirty="0" smtClean="0"/>
              <a:t>Benzodiazepine with the most potent effect on tone – useful as add on / rescue?</a:t>
            </a:r>
          </a:p>
          <a:p>
            <a:r>
              <a:rPr lang="en-GB" dirty="0" err="1" smtClean="0"/>
              <a:t>Trihexyphenidyl</a:t>
            </a:r>
            <a:r>
              <a:rPr lang="en-GB" dirty="0" smtClean="0"/>
              <a:t> </a:t>
            </a:r>
          </a:p>
          <a:p>
            <a:pPr lvl="1"/>
            <a:r>
              <a:rPr lang="en-GB" dirty="0" smtClean="0"/>
              <a:t>Can be helpful, some issues with side effect profile (</a:t>
            </a:r>
            <a:r>
              <a:rPr lang="en-GB" dirty="0" err="1" smtClean="0"/>
              <a:t>tardive</a:t>
            </a:r>
            <a:r>
              <a:rPr lang="en-GB" dirty="0" smtClean="0"/>
              <a:t> </a:t>
            </a:r>
            <a:r>
              <a:rPr lang="en-GB" dirty="0" err="1" smtClean="0"/>
              <a:t>dyskinesia</a:t>
            </a:r>
            <a:r>
              <a:rPr lang="en-GB" dirty="0" smtClean="0"/>
              <a:t>) </a:t>
            </a:r>
          </a:p>
          <a:p>
            <a:pPr lvl="1"/>
            <a:r>
              <a:rPr lang="en-GB" dirty="0" smtClean="0"/>
              <a:t>Increase dose very slowly</a:t>
            </a:r>
          </a:p>
          <a:p>
            <a:r>
              <a:rPr lang="en-GB" dirty="0" err="1" smtClean="0"/>
              <a:t>Clonidine</a:t>
            </a:r>
            <a:endParaRPr lang="en-GB" dirty="0" smtClean="0"/>
          </a:p>
          <a:p>
            <a:pPr lvl="1"/>
            <a:r>
              <a:rPr lang="en-GB" dirty="0" smtClean="0"/>
              <a:t>Appears to be very helpful</a:t>
            </a:r>
          </a:p>
          <a:p>
            <a:pPr lvl="1"/>
            <a:r>
              <a:rPr lang="en-GB" dirty="0" smtClean="0"/>
              <a:t>Good experience from </a:t>
            </a:r>
            <a:r>
              <a:rPr lang="en-GB" dirty="0" err="1" smtClean="0"/>
              <a:t>Evelina</a:t>
            </a:r>
            <a:r>
              <a:rPr lang="en-GB" dirty="0" smtClean="0"/>
              <a:t> Team at high doses (BP tolerates) </a:t>
            </a:r>
          </a:p>
          <a:p>
            <a:pPr lvl="1"/>
            <a:r>
              <a:rPr lang="en-GB" dirty="0" err="1" smtClean="0"/>
              <a:t>Transdermal</a:t>
            </a:r>
            <a:r>
              <a:rPr lang="en-GB" dirty="0" smtClean="0"/>
              <a:t> patches available for higher doses</a:t>
            </a:r>
          </a:p>
          <a:p>
            <a:pPr lvl="1"/>
            <a:r>
              <a:rPr lang="en-GB" dirty="0" smtClean="0"/>
              <a:t>Some experience in SC infusions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Neuropathic Pain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3277" b="327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2129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830" y="360000"/>
            <a:ext cx="8995370" cy="1080000"/>
          </a:xfrm>
        </p:spPr>
        <p:txBody>
          <a:bodyPr/>
          <a:lstStyle/>
          <a:p>
            <a:r>
              <a:rPr lang="en-GB" dirty="0" smtClean="0"/>
              <a:t>Neuropathic Pain in childhood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28" y="1549020"/>
            <a:ext cx="8957372" cy="22110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32163" y="4114799"/>
            <a:ext cx="111598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</a:rPr>
              <a:t>Mechanisms </a:t>
            </a:r>
            <a:r>
              <a:rPr lang="en-GB" dirty="0">
                <a:solidFill>
                  <a:prstClr val="black"/>
                </a:solidFill>
              </a:rPr>
              <a:t>operating during development can profoundly modify the consequences of nerve </a:t>
            </a:r>
            <a:r>
              <a:rPr lang="en-GB" dirty="0" smtClean="0">
                <a:solidFill>
                  <a:prstClr val="black"/>
                </a:solidFill>
              </a:rPr>
              <a:t>damage</a:t>
            </a:r>
          </a:p>
          <a:p>
            <a:r>
              <a:rPr lang="en-GB" dirty="0">
                <a:solidFill>
                  <a:prstClr val="black"/>
                </a:solidFill>
              </a:rPr>
              <a:t>	</a:t>
            </a:r>
            <a:r>
              <a:rPr lang="en-GB" dirty="0" smtClean="0">
                <a:solidFill>
                  <a:prstClr val="black"/>
                </a:solidFill>
              </a:rPr>
              <a:t>(pain circuits under go postnatal maturation)</a:t>
            </a:r>
          </a:p>
          <a:p>
            <a:endParaRPr lang="en-GB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</a:rPr>
              <a:t>Generally, the later the injury the worse the risk of developing NP (birth injuries to brachial plexus rarely cause it)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</a:rPr>
              <a:t>Phantom limb rare in congenital absence, more common with increased age of surgery (especially with Ca)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</a:rPr>
              <a:t>Fractures to </a:t>
            </a:r>
            <a:r>
              <a:rPr lang="en-GB" dirty="0" err="1" smtClean="0">
                <a:solidFill>
                  <a:prstClr val="black"/>
                </a:solidFill>
              </a:rPr>
              <a:t>humerus</a:t>
            </a:r>
            <a:r>
              <a:rPr lang="en-GB" dirty="0" smtClean="0">
                <a:solidFill>
                  <a:prstClr val="black"/>
                </a:solidFill>
              </a:rPr>
              <a:t> more likely to cause NP &gt;5 years, worse in adolescence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31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364" y="360000"/>
            <a:ext cx="8899836" cy="1080000"/>
          </a:xfrm>
        </p:spPr>
        <p:txBody>
          <a:bodyPr/>
          <a:lstStyle/>
          <a:p>
            <a:r>
              <a:rPr lang="en-GB" dirty="0" smtClean="0"/>
              <a:t>Neuropathic Pain in Childhood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583" t="1276" r="3653" b="2181"/>
          <a:stretch/>
        </p:blipFill>
        <p:spPr>
          <a:xfrm>
            <a:off x="218364" y="1628254"/>
            <a:ext cx="4967786" cy="496778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176673" y="2220382"/>
            <a:ext cx="6837526" cy="4330501"/>
            <a:chOff x="5176673" y="2220382"/>
            <a:chExt cx="6837526" cy="4330501"/>
          </a:xfrm>
        </p:grpSpPr>
        <p:sp>
          <p:nvSpPr>
            <p:cNvPr id="5" name="Rectangle 4"/>
            <p:cNvSpPr/>
            <p:nvPr/>
          </p:nvSpPr>
          <p:spPr>
            <a:xfrm>
              <a:off x="5176673" y="3411562"/>
              <a:ext cx="6837526" cy="31393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dirty="0" smtClean="0"/>
            </a:p>
            <a:p>
              <a:endParaRPr lang="en-GB" dirty="0" smtClean="0"/>
            </a:p>
            <a:p>
              <a:endParaRPr lang="en-GB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 smtClean="0"/>
                <a:t>Solid tumours less common in childhood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 smtClean="0"/>
                <a:t>High rate of NP with primary neuronal tumours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 smtClean="0"/>
                <a:t>In brain tumours usually reflects leptomeningeal spread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 smtClean="0"/>
                <a:t>20-40 adults on chemo get NP – rate unknown in children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 err="1" smtClean="0"/>
                <a:t>Vinca</a:t>
              </a:r>
              <a:r>
                <a:rPr lang="en-GB" dirty="0" smtClean="0"/>
                <a:t> alkaloids and </a:t>
              </a:r>
              <a:r>
                <a:rPr lang="en-GB" dirty="0" err="1" smtClean="0"/>
                <a:t>platinums</a:t>
              </a:r>
              <a:r>
                <a:rPr lang="en-GB" dirty="0" smtClean="0"/>
                <a:t> are some of the worse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 smtClean="0"/>
                <a:t>Anti-GD2 treatment for NBT includes anti- NP protocol (gabapentin / ketamine)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390865" y="3927480"/>
              <a:ext cx="1064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F37021"/>
                  </a:solidFill>
                </a:rPr>
                <a:t>Oncology</a:t>
              </a:r>
              <a:endParaRPr lang="en-US" dirty="0">
                <a:solidFill>
                  <a:srgbClr val="F3702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413146" y="2220382"/>
              <a:ext cx="10198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F37021"/>
                  </a:solidFill>
                </a:rPr>
                <a:t>Non-</a:t>
              </a:r>
              <a:r>
                <a:rPr lang="en-GB" dirty="0" err="1" smtClean="0">
                  <a:solidFill>
                    <a:srgbClr val="F37021"/>
                  </a:solidFill>
                </a:rPr>
                <a:t>Onc</a:t>
              </a:r>
              <a:endParaRPr lang="en-US" dirty="0">
                <a:solidFill>
                  <a:srgbClr val="F3702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273343" y="2674961"/>
              <a:ext cx="592976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6/40 children with Cerebral Palsy developed significant </a:t>
              </a:r>
              <a:r>
                <a:rPr lang="en-GB" dirty="0" smtClean="0"/>
                <a:t>NP</a:t>
              </a:r>
            </a:p>
            <a:p>
              <a:r>
                <a:rPr lang="en-GB" dirty="0" smtClean="0"/>
                <a:t> </a:t>
              </a:r>
              <a:r>
                <a:rPr lang="en-GB" dirty="0"/>
                <a:t>after complex orthopaedic spinal surgery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Metabolic disease are an area to consider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29147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4"/>
          <p:cNvSpPr>
            <a:spLocks noGrp="1"/>
          </p:cNvSpPr>
          <p:nvPr>
            <p:ph type="title"/>
          </p:nvPr>
        </p:nvSpPr>
        <p:spPr>
          <a:xfrm>
            <a:off x="220717" y="360000"/>
            <a:ext cx="9396249" cy="1080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>
                <a:solidFill>
                  <a:schemeClr val="accent1">
                    <a:satMod val="150000"/>
                  </a:schemeClr>
                </a:solidFill>
              </a:rPr>
              <a:t>Neuropathic pain in the young</a:t>
            </a:r>
          </a:p>
        </p:txBody>
      </p:sp>
      <p:sp>
        <p:nvSpPr>
          <p:cNvPr id="31747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GB" b="1" dirty="0" smtClean="0"/>
              <a:t>Different ‘age appropriate’ words used:</a:t>
            </a:r>
          </a:p>
          <a:p>
            <a:pPr lvl="1" eaLnBrk="1" hangingPunct="1"/>
            <a:r>
              <a:rPr lang="en-GB" sz="2800" i="1" dirty="0" smtClean="0"/>
              <a:t>Weird legs</a:t>
            </a:r>
          </a:p>
          <a:p>
            <a:pPr lvl="1" eaLnBrk="1" hangingPunct="1"/>
            <a:r>
              <a:rPr lang="en-GB" sz="2800" i="1" dirty="0" smtClean="0"/>
              <a:t>Fuzzy pain</a:t>
            </a:r>
          </a:p>
          <a:p>
            <a:pPr lvl="1" eaLnBrk="1" hangingPunct="1"/>
            <a:r>
              <a:rPr lang="en-GB" sz="2800" i="1" dirty="0" smtClean="0"/>
              <a:t>Cloud on my shoulder</a:t>
            </a:r>
          </a:p>
          <a:p>
            <a:pPr lvl="1" eaLnBrk="1" hangingPunct="1"/>
            <a:r>
              <a:rPr lang="en-GB" sz="2800" i="1" dirty="0" smtClean="0"/>
              <a:t>Spade digging my head</a:t>
            </a:r>
          </a:p>
          <a:p>
            <a:pPr lvl="1" eaLnBrk="1" hangingPunct="1"/>
            <a:r>
              <a:rPr lang="en-GB" sz="2800" i="1" dirty="0" smtClean="0"/>
              <a:t>My head is a dinosaur</a:t>
            </a:r>
          </a:p>
          <a:p>
            <a:pPr lvl="1" eaLnBrk="1" hangingPunct="1"/>
            <a:r>
              <a:rPr lang="en-GB" sz="2800" i="1" dirty="0" smtClean="0"/>
              <a:t>My back is a tiger on fire</a:t>
            </a:r>
          </a:p>
          <a:p>
            <a:pPr lvl="1" eaLnBrk="1" hangingPunct="1"/>
            <a:r>
              <a:rPr lang="en-GB" sz="2800" i="1" dirty="0" smtClean="0"/>
              <a:t>I’ve got buzzy bees</a:t>
            </a:r>
          </a:p>
          <a:p>
            <a:pPr lvl="1" eaLnBrk="1" hangingPunct="1"/>
            <a:r>
              <a:rPr lang="en-GB" sz="2800" i="1" dirty="0" smtClean="0"/>
              <a:t>The pain is ‘poking’ me</a:t>
            </a:r>
          </a:p>
          <a:p>
            <a:pPr lvl="1" eaLnBrk="1" hangingPunct="1"/>
            <a:r>
              <a:rPr lang="en-GB" sz="2800" i="1" dirty="0" smtClean="0"/>
              <a:t>‘Hot’ pain</a:t>
            </a:r>
          </a:p>
        </p:txBody>
      </p:sp>
    </p:spTree>
    <p:extLst>
      <p:ext uri="{BB962C8B-B14F-4D97-AF65-F5344CB8AC3E}">
        <p14:creationId xmlns:p14="http://schemas.microsoft.com/office/powerpoint/2010/main" val="375121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4000" smtClean="0">
                <a:solidFill>
                  <a:schemeClr val="accent1">
                    <a:satMod val="150000"/>
                  </a:schemeClr>
                </a:solidFill>
              </a:rPr>
              <a:t>Neuropathic pain in neurodisability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b="1" dirty="0" smtClean="0"/>
              <a:t>Biological plausibility</a:t>
            </a:r>
          </a:p>
          <a:p>
            <a:pPr lvl="1" eaLnBrk="1" hangingPunct="1"/>
            <a:r>
              <a:rPr lang="en-GB" dirty="0" smtClean="0"/>
              <a:t>Metabolic storage disease</a:t>
            </a:r>
          </a:p>
          <a:p>
            <a:pPr lvl="1" eaLnBrk="1" hangingPunct="1"/>
            <a:r>
              <a:rPr lang="en-GB" dirty="0" smtClean="0"/>
              <a:t>Mitochondrial disease</a:t>
            </a:r>
          </a:p>
          <a:p>
            <a:pPr eaLnBrk="1" hangingPunct="1"/>
            <a:r>
              <a:rPr lang="en-GB" b="1" dirty="0" smtClean="0"/>
              <a:t>Changes in behaviour</a:t>
            </a:r>
          </a:p>
          <a:p>
            <a:pPr lvl="1" eaLnBrk="1" hangingPunct="1"/>
            <a:r>
              <a:rPr lang="en-GB" dirty="0" smtClean="0"/>
              <a:t>Unexplained screaming</a:t>
            </a:r>
          </a:p>
          <a:p>
            <a:pPr lvl="1" eaLnBrk="1" hangingPunct="1"/>
            <a:r>
              <a:rPr lang="en-GB" dirty="0" smtClean="0"/>
              <a:t>Combative behaviour </a:t>
            </a:r>
          </a:p>
          <a:p>
            <a:pPr eaLnBrk="1" hangingPunct="1"/>
            <a:r>
              <a:rPr lang="en-GB" b="1" dirty="0" smtClean="0"/>
              <a:t>Difficulty with handling / delivering care</a:t>
            </a:r>
          </a:p>
          <a:p>
            <a:pPr eaLnBrk="1" hangingPunct="1"/>
            <a:r>
              <a:rPr lang="en-GB" b="1" dirty="0" smtClean="0"/>
              <a:t>Unable to enjoy cuddles</a:t>
            </a:r>
          </a:p>
        </p:txBody>
      </p:sp>
    </p:spTree>
    <p:extLst>
      <p:ext uri="{BB962C8B-B14F-4D97-AF65-F5344CB8AC3E}">
        <p14:creationId xmlns:p14="http://schemas.microsoft.com/office/powerpoint/2010/main" val="115414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Case Study Poppy </a:t>
            </a:r>
            <a:endParaRPr lang="en-GB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1" b="3741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574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>
                <a:solidFill>
                  <a:schemeClr val="accent2"/>
                </a:solidFill>
              </a:rPr>
              <a:t>Case Study One - Poppy 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609600" y="1628777"/>
            <a:ext cx="10972800" cy="4625975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3600" dirty="0" smtClean="0"/>
              <a:t>Poppy (4) was receiving end of life care as an in-patient, she had atypical </a:t>
            </a:r>
            <a:r>
              <a:rPr lang="en-GB" altLang="en-US" sz="3600" dirty="0" err="1" smtClean="0"/>
              <a:t>leucodystrophy</a:t>
            </a:r>
            <a:r>
              <a:rPr lang="en-GB" altLang="en-US" sz="3600" dirty="0" smtClean="0"/>
              <a:t> </a:t>
            </a:r>
          </a:p>
          <a:p>
            <a:pPr eaLnBrk="1" hangingPunct="1"/>
            <a:r>
              <a:rPr lang="en-GB" altLang="en-US" sz="3600" dirty="0" smtClean="0"/>
              <a:t>She had very difficult to interpret symptoms, requiring different interventions (including non pharmacological)</a:t>
            </a:r>
          </a:p>
          <a:p>
            <a:pPr eaLnBrk="1" hangingPunct="1"/>
            <a:r>
              <a:rPr lang="en-GB" altLang="en-US" sz="3600" dirty="0" smtClean="0"/>
              <a:t>She had been non verbal for several months, and her ability to communicate was regressing further</a:t>
            </a:r>
          </a:p>
          <a:p>
            <a:pPr eaLnBrk="1" hangingPunct="1"/>
            <a:r>
              <a:rPr lang="en-GB" altLang="en-US" sz="3600" dirty="0" smtClean="0">
                <a:solidFill>
                  <a:srgbClr val="FF0000"/>
                </a:solidFill>
              </a:rPr>
              <a:t>Manifestation was unexplained screaming</a:t>
            </a:r>
          </a:p>
        </p:txBody>
      </p:sp>
    </p:spTree>
    <p:extLst>
      <p:ext uri="{BB962C8B-B14F-4D97-AF65-F5344CB8AC3E}">
        <p14:creationId xmlns:p14="http://schemas.microsoft.com/office/powerpoint/2010/main" val="217509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Poppy</a:t>
            </a:r>
            <a:endParaRPr lang="en-GB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sz="3200" dirty="0" smtClean="0">
                <a:solidFill>
                  <a:srgbClr val="C00000"/>
                </a:solidFill>
              </a:rPr>
              <a:t>Manifestation = screaming</a:t>
            </a:r>
          </a:p>
          <a:p>
            <a:r>
              <a:rPr lang="en-GB" altLang="en-US" sz="3200" dirty="0" smtClean="0"/>
              <a:t>Impact – devastating</a:t>
            </a:r>
          </a:p>
          <a:p>
            <a:r>
              <a:rPr lang="en-GB" altLang="en-US" sz="3200" dirty="0"/>
              <a:t>Symptom</a:t>
            </a:r>
            <a:r>
              <a:rPr lang="en-GB" altLang="en-US" sz="3200" dirty="0" smtClean="0"/>
              <a:t>?</a:t>
            </a:r>
          </a:p>
          <a:p>
            <a:r>
              <a:rPr lang="en-GB" altLang="en-US" sz="3200" dirty="0" smtClean="0"/>
              <a:t>Treatment??</a:t>
            </a:r>
          </a:p>
        </p:txBody>
      </p:sp>
    </p:spTree>
    <p:extLst>
      <p:ext uri="{BB962C8B-B14F-4D97-AF65-F5344CB8AC3E}">
        <p14:creationId xmlns:p14="http://schemas.microsoft.com/office/powerpoint/2010/main" val="218839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7202669"/>
              </p:ext>
            </p:extLst>
          </p:nvPr>
        </p:nvGraphicFramePr>
        <p:xfrm>
          <a:off x="270715" y="1"/>
          <a:ext cx="11328396" cy="6992976"/>
        </p:xfrm>
        <a:graphic>
          <a:graphicData uri="http://schemas.openxmlformats.org/drawingml/2006/table">
            <a:tbl>
              <a:tblPr/>
              <a:tblGrid>
                <a:gridCol w="2405036"/>
                <a:gridCol w="379061"/>
                <a:gridCol w="2266245"/>
                <a:gridCol w="1883417"/>
                <a:gridCol w="2090557"/>
                <a:gridCol w="2304080"/>
              </a:tblGrid>
              <a:tr h="2218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latin typeface="Arial"/>
                          <a:ea typeface="Calibri"/>
                          <a:cs typeface="Times New Roman"/>
                        </a:rPr>
                        <a:t>Early warnings </a:t>
                      </a: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6" marR="5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1400" dirty="0">
                          <a:latin typeface="Arial"/>
                          <a:ea typeface="Calibri"/>
                          <a:cs typeface="Times New Roman"/>
                        </a:rPr>
                        <a:t>head moving from side to side, deep sighs, breathing rate changes (fast or slow), arms stretches </a:t>
                      </a:r>
                      <a:r>
                        <a:rPr lang="en-GB" sz="1400" dirty="0" smtClean="0">
                          <a:latin typeface="Arial"/>
                          <a:ea typeface="Calibri"/>
                          <a:cs typeface="Times New Roman"/>
                        </a:rPr>
                        <a:t>out</a:t>
                      </a: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6" marR="5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endParaRPr lang="en-GB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35190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latin typeface="Arial"/>
                          <a:ea typeface="Calibri"/>
                          <a:cs typeface="Times New Roman"/>
                        </a:rPr>
                        <a:t>SCREAMING</a:t>
                      </a:r>
                      <a:endParaRPr lang="en-GB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6" marR="5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6961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latin typeface="Arial"/>
                          <a:ea typeface="Calibri"/>
                          <a:cs typeface="Times New Roman"/>
                        </a:rPr>
                        <a:t>First steps</a:t>
                      </a: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6" marR="5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1400" dirty="0">
                          <a:latin typeface="Arial"/>
                          <a:ea typeface="Calibri"/>
                          <a:cs typeface="Times New Roman"/>
                        </a:rPr>
                        <a:t>Reassure, change position, distract, comfort, cuddle</a:t>
                      </a: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1400" dirty="0">
                          <a:latin typeface="Arial"/>
                          <a:ea typeface="Calibri"/>
                          <a:cs typeface="Times New Roman"/>
                        </a:rPr>
                        <a:t>Check pad and change if necessary</a:t>
                      </a: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1400" dirty="0">
                          <a:latin typeface="Arial"/>
                          <a:ea typeface="Calibri"/>
                          <a:cs typeface="Times New Roman"/>
                        </a:rPr>
                        <a:t>Massage limbs to break spasms, pat bottom or back</a:t>
                      </a: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6" marR="5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endParaRPr lang="en-GB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21877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latin typeface="Arial"/>
                          <a:ea typeface="Calibri"/>
                          <a:cs typeface="Times New Roman"/>
                        </a:rPr>
                        <a:t>Screaming continues </a:t>
                      </a:r>
                      <a:r>
                        <a:rPr lang="en-GB" sz="1400" b="1" dirty="0" smtClean="0">
                          <a:latin typeface="Arial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en-GB" sz="1400" b="1" dirty="0">
                          <a:latin typeface="Arial"/>
                          <a:ea typeface="Calibri"/>
                          <a:cs typeface="Times New Roman"/>
                        </a:rPr>
                        <a:t>consider</a:t>
                      </a: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6" marR="5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24575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u="sng" dirty="0">
                          <a:latin typeface="Arial"/>
                          <a:ea typeface="Calibri"/>
                          <a:cs typeface="Times New Roman"/>
                        </a:rPr>
                        <a:t>Muscle spasm</a:t>
                      </a:r>
                      <a:endParaRPr lang="en-GB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6" marR="5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70" marR="44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u="sng" dirty="0">
                          <a:latin typeface="Arial"/>
                          <a:ea typeface="Calibri"/>
                          <a:cs typeface="Times New Roman"/>
                        </a:rPr>
                        <a:t>Stomach ache</a:t>
                      </a:r>
                      <a:endParaRPr lang="en-GB" sz="14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latin typeface="Arial"/>
                          <a:ea typeface="Calibri"/>
                          <a:cs typeface="Times New Roman"/>
                        </a:rPr>
                        <a:t>(Poppy is now on </a:t>
                      </a:r>
                      <a:r>
                        <a:rPr lang="en-GB" sz="1400" dirty="0" err="1">
                          <a:latin typeface="Arial"/>
                          <a:ea typeface="Calibri"/>
                          <a:cs typeface="Times New Roman"/>
                        </a:rPr>
                        <a:t>dioralyte</a:t>
                      </a:r>
                      <a:r>
                        <a:rPr lang="en-GB" sz="1400" dirty="0">
                          <a:latin typeface="Arial"/>
                          <a:ea typeface="Calibri"/>
                          <a:cs typeface="Times New Roman"/>
                        </a:rPr>
                        <a:t> which will hopefully reduce this)</a:t>
                      </a: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6" marR="5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u="sng" dirty="0">
                          <a:latin typeface="Arial"/>
                          <a:ea typeface="Calibri"/>
                          <a:cs typeface="Times New Roman"/>
                        </a:rPr>
                        <a:t>Pain</a:t>
                      </a:r>
                      <a:endParaRPr lang="en-GB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6" marR="5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u="sng" dirty="0">
                          <a:latin typeface="Arial"/>
                          <a:ea typeface="Calibri"/>
                          <a:cs typeface="Times New Roman"/>
                        </a:rPr>
                        <a:t>Seizures</a:t>
                      </a:r>
                      <a:endParaRPr lang="en-GB" sz="14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latin typeface="Arial"/>
                          <a:ea typeface="Calibri"/>
                          <a:cs typeface="Times New Roman"/>
                        </a:rPr>
                        <a:t>Poppy probably has seizure activity which is not outwardly obvious – this may change</a:t>
                      </a: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6" marR="5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u="sng" dirty="0">
                          <a:latin typeface="Arial"/>
                          <a:ea typeface="Calibri"/>
                          <a:cs typeface="Times New Roman"/>
                        </a:rPr>
                        <a:t>Agitation/hallucination</a:t>
                      </a:r>
                      <a:endParaRPr lang="en-GB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6" marR="5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933353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latin typeface="Arial"/>
                          <a:ea typeface="Calibri"/>
                          <a:cs typeface="Times New Roman"/>
                        </a:rPr>
                        <a:t>Back arched, arms and legs stiff, </a:t>
                      </a: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6" marR="5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70" marR="44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latin typeface="Arial"/>
                          <a:ea typeface="Calibri"/>
                          <a:cs typeface="Times New Roman"/>
                        </a:rPr>
                        <a:t>Legs draw up towards body, stomach very </a:t>
                      </a:r>
                      <a:r>
                        <a:rPr lang="en-GB" sz="1400" dirty="0" err="1">
                          <a:latin typeface="Arial"/>
                          <a:ea typeface="Calibri"/>
                          <a:cs typeface="Times New Roman"/>
                        </a:rPr>
                        <a:t>gurgly</a:t>
                      </a: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6" marR="5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latin typeface="Arial"/>
                          <a:ea typeface="Calibri"/>
                          <a:cs typeface="Times New Roman"/>
                        </a:rPr>
                        <a:t>Back arching, without arms and legs involved</a:t>
                      </a: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latin typeface="Arial"/>
                          <a:ea typeface="Calibri"/>
                          <a:cs typeface="Times New Roman"/>
                        </a:rPr>
                        <a:t>May cry real tears</a:t>
                      </a: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6" marR="5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latin typeface="Arial"/>
                          <a:ea typeface="Calibri"/>
                          <a:cs typeface="Times New Roman"/>
                        </a:rPr>
                        <a:t>Violent tonic/</a:t>
                      </a:r>
                      <a:r>
                        <a:rPr lang="en-GB" sz="1400" dirty="0" err="1">
                          <a:latin typeface="Arial"/>
                          <a:ea typeface="Calibri"/>
                          <a:cs typeface="Times New Roman"/>
                        </a:rPr>
                        <a:t>clonic</a:t>
                      </a:r>
                      <a:r>
                        <a:rPr lang="en-GB" sz="1400" dirty="0">
                          <a:latin typeface="Arial"/>
                          <a:ea typeface="Calibri"/>
                          <a:cs typeface="Times New Roman"/>
                        </a:rPr>
                        <a:t> which are persistent and distressing </a:t>
                      </a: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6" marR="5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latin typeface="Arial"/>
                          <a:ea typeface="Calibri"/>
                          <a:cs typeface="Times New Roman"/>
                        </a:rPr>
                        <a:t>Eyes staring, look of panic</a:t>
                      </a: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6" marR="5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2564584">
                <a:tc gridSpan="2"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GB" sz="1400" dirty="0" smtClean="0">
                          <a:latin typeface="Arial"/>
                          <a:ea typeface="Calibri"/>
                          <a:cs typeface="Times New Roman"/>
                        </a:rPr>
                        <a:t>Diazepam via PEG </a:t>
                      </a:r>
                      <a:endParaRPr lang="en-GB" sz="14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1400" dirty="0" smtClean="0">
                          <a:latin typeface="Arial"/>
                          <a:ea typeface="Calibri"/>
                          <a:cs typeface="Times New Roman"/>
                        </a:rPr>
                        <a:t>&gt;2 hours from last dose, max 4 doses per 24 hours</a:t>
                      </a:r>
                      <a:endParaRPr lang="en-GB" sz="14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1400" dirty="0" smtClean="0">
                          <a:latin typeface="Arial"/>
                          <a:ea typeface="Calibri"/>
                          <a:cs typeface="Times New Roman"/>
                        </a:rPr>
                        <a:t>&lt;2 hours from last dose- seek medical advice (it may be possible to give a smaller dose)</a:t>
                      </a:r>
                      <a:endParaRPr lang="en-GB" sz="14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1400" dirty="0" smtClean="0">
                          <a:latin typeface="Arial"/>
                          <a:ea typeface="Calibri"/>
                          <a:cs typeface="Times New Roman"/>
                        </a:rPr>
                        <a:t> 2.  Consider ibuprofen if Poppy is restless afterwards as her muscles may be sore</a:t>
                      </a: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6" marR="5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GB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70" marR="44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GB" sz="1400" dirty="0">
                          <a:latin typeface="Arial"/>
                          <a:ea typeface="Calibri"/>
                          <a:cs typeface="Times New Roman"/>
                        </a:rPr>
                        <a:t>Vent PEG</a:t>
                      </a: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GB" sz="1400" dirty="0">
                          <a:latin typeface="Arial"/>
                          <a:ea typeface="Calibri"/>
                          <a:cs typeface="Times New Roman"/>
                        </a:rPr>
                        <a:t>Consider top up s/c </a:t>
                      </a:r>
                      <a:r>
                        <a:rPr lang="en-GB" sz="1400" dirty="0" err="1">
                          <a:latin typeface="Arial"/>
                          <a:ea typeface="Calibri"/>
                          <a:cs typeface="Times New Roman"/>
                        </a:rPr>
                        <a:t>buscopan</a:t>
                      </a: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6" marR="5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GB" sz="1400" dirty="0" err="1">
                          <a:latin typeface="Arial"/>
                          <a:ea typeface="Calibri"/>
                          <a:cs typeface="Times New Roman"/>
                        </a:rPr>
                        <a:t>Buccal</a:t>
                      </a:r>
                      <a:r>
                        <a:rPr lang="en-GB" sz="1400" dirty="0">
                          <a:latin typeface="Arial"/>
                          <a:ea typeface="Calibri"/>
                          <a:cs typeface="Times New Roman"/>
                        </a:rPr>
                        <a:t> morphine</a:t>
                      </a: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GB" sz="1400" dirty="0">
                          <a:latin typeface="Arial"/>
                          <a:ea typeface="Calibri"/>
                          <a:cs typeface="Times New Roman"/>
                        </a:rPr>
                        <a:t>Repeat after 30 minutes</a:t>
                      </a: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GB" sz="1400" dirty="0" err="1">
                          <a:latin typeface="Arial"/>
                          <a:ea typeface="Calibri"/>
                          <a:cs typeface="Times New Roman"/>
                        </a:rPr>
                        <a:t>Ketamine</a:t>
                      </a:r>
                      <a:r>
                        <a:rPr lang="en-GB" sz="1400" dirty="0">
                          <a:latin typeface="Arial"/>
                          <a:ea typeface="Calibri"/>
                          <a:cs typeface="Times New Roman"/>
                        </a:rPr>
                        <a:t> via PEG</a:t>
                      </a: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6" marR="5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GB" sz="1400" dirty="0">
                          <a:latin typeface="Arial"/>
                          <a:ea typeface="Calibri"/>
                          <a:cs typeface="Times New Roman"/>
                        </a:rPr>
                        <a:t>Diazepam 5mg PR</a:t>
                      </a: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GB" sz="1400" dirty="0">
                          <a:latin typeface="Arial"/>
                          <a:ea typeface="Calibri"/>
                          <a:cs typeface="Times New Roman"/>
                        </a:rPr>
                        <a:t>Repeat after 15 minutes</a:t>
                      </a: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GB" sz="1400" dirty="0">
                          <a:latin typeface="Arial"/>
                          <a:ea typeface="Calibri"/>
                          <a:cs typeface="Times New Roman"/>
                        </a:rPr>
                        <a:t>Call Helen House</a:t>
                      </a: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6" marR="5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latin typeface="Arial"/>
                          <a:ea typeface="Calibri"/>
                          <a:cs typeface="Times New Roman"/>
                        </a:rPr>
                        <a:t>Should be covered by Haloperidol in driver – call for advice so that this can be increased</a:t>
                      </a: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6" marR="5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739170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latin typeface="Arial"/>
                          <a:ea typeface="Calibri"/>
                          <a:cs typeface="Times New Roman"/>
                        </a:rPr>
                        <a:t>IF IN DOUBT TREAT AS PAIN</a:t>
                      </a:r>
                      <a:endParaRPr lang="en-GB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latin typeface="Arial"/>
                          <a:ea typeface="Calibri"/>
                          <a:cs typeface="Times New Roman"/>
                        </a:rPr>
                        <a:t>Consider </a:t>
                      </a:r>
                      <a:r>
                        <a:rPr lang="en-GB" sz="1400" dirty="0" err="1">
                          <a:latin typeface="Arial"/>
                          <a:ea typeface="Calibri"/>
                          <a:cs typeface="Times New Roman"/>
                        </a:rPr>
                        <a:t>paracetamol</a:t>
                      </a:r>
                      <a:r>
                        <a:rPr lang="en-GB" sz="1400" dirty="0">
                          <a:latin typeface="Arial"/>
                          <a:ea typeface="Calibri"/>
                          <a:cs typeface="Times New Roman"/>
                        </a:rPr>
                        <a:t> if hot and </a:t>
                      </a:r>
                      <a:r>
                        <a:rPr lang="en-GB" sz="1400" dirty="0" smtClean="0">
                          <a:latin typeface="Arial"/>
                          <a:ea typeface="Calibri"/>
                          <a:cs typeface="Times New Roman"/>
                        </a:rPr>
                        <a:t>sweaty , Ibuprofen </a:t>
                      </a:r>
                      <a:r>
                        <a:rPr lang="en-GB" sz="1400" dirty="0">
                          <a:latin typeface="Arial"/>
                          <a:ea typeface="Calibri"/>
                          <a:cs typeface="Times New Roman"/>
                        </a:rPr>
                        <a:t>if muscle spasms have been frequent</a:t>
                      </a: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6" marR="5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1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184153"/>
            <a:ext cx="8833338" cy="1080000"/>
          </a:xfrm>
        </p:spPr>
        <p:txBody>
          <a:bodyPr/>
          <a:lstStyle/>
          <a:p>
            <a:pPr>
              <a:defRPr/>
            </a:pPr>
            <a:r>
              <a:rPr lang="en-GB" sz="4800" dirty="0" smtClean="0"/>
              <a:t>Non Pharmacological Strategies</a:t>
            </a:r>
            <a:endParaRPr lang="en-GB" sz="4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defRPr/>
            </a:pPr>
            <a:r>
              <a:rPr lang="en-GB" sz="2800" dirty="0" smtClean="0"/>
              <a:t>Consider ‘normal’ reasons to be unsettled </a:t>
            </a:r>
          </a:p>
          <a:p>
            <a:pPr marL="635000" lvl="1" indent="-342900">
              <a:buClr>
                <a:schemeClr val="hlink"/>
              </a:buClr>
              <a:defRPr/>
            </a:pPr>
            <a:r>
              <a:rPr lang="en-GB" sz="2400" dirty="0" smtClean="0"/>
              <a:t>(hunger, nappy / pad)</a:t>
            </a:r>
          </a:p>
          <a:p>
            <a:pPr>
              <a:spcBef>
                <a:spcPct val="20000"/>
              </a:spcBef>
              <a:buClr>
                <a:schemeClr val="hlink"/>
              </a:buClr>
              <a:defRPr/>
            </a:pPr>
            <a:r>
              <a:rPr lang="en-GB" sz="2800" dirty="0" smtClean="0"/>
              <a:t>Address all aspects of symptoms </a:t>
            </a:r>
          </a:p>
          <a:p>
            <a:pPr marL="635000" lvl="1" indent="-342900">
              <a:buClr>
                <a:schemeClr val="hlink"/>
              </a:buClr>
              <a:defRPr/>
            </a:pPr>
            <a:r>
              <a:rPr lang="en-GB" sz="2400" dirty="0" smtClean="0"/>
              <a:t>(</a:t>
            </a:r>
            <a:r>
              <a:rPr lang="en-GB" sz="2400" dirty="0" err="1" smtClean="0"/>
              <a:t>eg</a:t>
            </a:r>
            <a:r>
              <a:rPr lang="en-GB" sz="2400" dirty="0" smtClean="0"/>
              <a:t> ‘total pain’)</a:t>
            </a:r>
          </a:p>
          <a:p>
            <a:pPr>
              <a:spcBef>
                <a:spcPct val="20000"/>
              </a:spcBef>
              <a:buClr>
                <a:schemeClr val="hlink"/>
              </a:buClr>
              <a:defRPr/>
            </a:pPr>
            <a:r>
              <a:rPr lang="en-GB" sz="2800" dirty="0" smtClean="0"/>
              <a:t>Use of multidisciplinary team </a:t>
            </a:r>
          </a:p>
          <a:p>
            <a:pPr marL="635000" lvl="1" indent="-342900">
              <a:buClr>
                <a:schemeClr val="hlink"/>
              </a:buClr>
              <a:defRPr/>
            </a:pPr>
            <a:r>
              <a:rPr lang="en-GB" sz="2400" dirty="0" smtClean="0"/>
              <a:t> Physiotherapy, OT, Speech therapy, </a:t>
            </a:r>
          </a:p>
          <a:p>
            <a:pPr marL="635000" lvl="1" indent="-342900">
              <a:buClr>
                <a:schemeClr val="hlink"/>
              </a:buClr>
              <a:defRPr/>
            </a:pPr>
            <a:r>
              <a:rPr lang="en-GB" sz="2400" dirty="0" smtClean="0"/>
              <a:t>Play specialist, chronic pain rehabilitation </a:t>
            </a:r>
          </a:p>
          <a:p>
            <a:pPr marL="0" indent="0">
              <a:spcBef>
                <a:spcPct val="20000"/>
              </a:spcBef>
              <a:buClr>
                <a:schemeClr val="hlink"/>
              </a:buClr>
              <a:buNone/>
              <a:defRPr/>
            </a:pPr>
            <a:r>
              <a:rPr lang="en-GB" sz="2800" dirty="0" smtClean="0"/>
              <a:t> </a:t>
            </a:r>
            <a:endParaRPr lang="en-GB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003" y="2474912"/>
            <a:ext cx="4817827" cy="3256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490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Case Study – Ellie </a:t>
            </a:r>
            <a:endParaRPr lang="en-US" dirty="0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8" b="28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96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182" y="360000"/>
            <a:ext cx="9009018" cy="1080000"/>
          </a:xfrm>
        </p:spPr>
        <p:txBody>
          <a:bodyPr/>
          <a:lstStyle/>
          <a:p>
            <a:r>
              <a:rPr lang="en-GB" dirty="0" smtClean="0"/>
              <a:t>Novel Subcutaneous Infusion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06302" y="1602341"/>
            <a:ext cx="10515600" cy="4766244"/>
          </a:xfrm>
        </p:spPr>
        <p:txBody>
          <a:bodyPr>
            <a:normAutofit/>
          </a:bodyPr>
          <a:lstStyle/>
          <a:p>
            <a:r>
              <a:rPr lang="en-GB" dirty="0" smtClean="0"/>
              <a:t>Ellie had a rare mitochondrial disease with Parkinson’s-type features</a:t>
            </a:r>
          </a:p>
          <a:p>
            <a:r>
              <a:rPr lang="en-GB" dirty="0" smtClean="0"/>
              <a:t>She is was longer absorbing feed, and was felt be approaching </a:t>
            </a:r>
            <a:r>
              <a:rPr lang="en-GB" dirty="0" err="1" smtClean="0"/>
              <a:t>EoL</a:t>
            </a:r>
            <a:endParaRPr lang="en-GB" dirty="0" smtClean="0"/>
          </a:p>
          <a:p>
            <a:r>
              <a:rPr lang="en-GB" dirty="0" smtClean="0"/>
              <a:t>Parents preferred care outside of PICU</a:t>
            </a:r>
          </a:p>
          <a:p>
            <a:r>
              <a:rPr lang="en-GB" dirty="0" smtClean="0"/>
              <a:t>She was dependent on an IV infusion of clonidine and morphine for relief of dystonia / pain</a:t>
            </a:r>
          </a:p>
          <a:p>
            <a:r>
              <a:rPr lang="en-GB" dirty="0" smtClean="0"/>
              <a:t>How can we achieve this? </a:t>
            </a:r>
          </a:p>
          <a:p>
            <a:r>
              <a:rPr lang="en-GB" dirty="0" smtClean="0"/>
              <a:t>There is no specific data on clonidine subcutaneous infusion for dystonia in children ….</a:t>
            </a:r>
          </a:p>
          <a:p>
            <a:pPr lvl="1"/>
            <a:r>
              <a:rPr lang="en-GB" dirty="0" smtClean="0"/>
              <a:t>Can it be safely given subcutaneously?</a:t>
            </a:r>
          </a:p>
          <a:p>
            <a:pPr lvl="1"/>
            <a:r>
              <a:rPr lang="en-GB" dirty="0" smtClean="0"/>
              <a:t>Can it be combined with morphine?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1270" y="4208747"/>
            <a:ext cx="1852684" cy="247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0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Solving the Mystery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724" y="1552670"/>
            <a:ext cx="10161894" cy="4351338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Subcutaneous infusions of clonidine are sometimes use in adult chronic pain (as well as intra-thecal)</a:t>
            </a:r>
          </a:p>
          <a:p>
            <a:r>
              <a:rPr lang="en-GB" dirty="0" smtClean="0"/>
              <a:t>Intra-thecal infusions sometimes contain morphine and clonidine together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Contacted adult pain specialist and adult palliative care colleagues for information on their experience of use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Conversion at 1:1 but approximately 10% increase needed compared to previous stable dose </a:t>
            </a:r>
            <a:endParaRPr lang="en-GB" dirty="0" smtClean="0"/>
          </a:p>
          <a:p>
            <a:r>
              <a:rPr lang="en-GB" dirty="0" smtClean="0"/>
              <a:t>Successfully given by subcutaneous infusion with good clinical effect and no untoward local reaction </a:t>
            </a:r>
          </a:p>
          <a:p>
            <a:r>
              <a:rPr lang="en-GB" dirty="0" err="1" smtClean="0"/>
              <a:t>EoLC</a:t>
            </a:r>
            <a:r>
              <a:rPr lang="en-GB" dirty="0" smtClean="0"/>
              <a:t> delivered in Helen House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495" r="8209"/>
          <a:stretch/>
        </p:blipFill>
        <p:spPr>
          <a:xfrm>
            <a:off x="10717389" y="4135272"/>
            <a:ext cx="1474611" cy="254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7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Case Study -  </a:t>
            </a:r>
            <a:r>
              <a:rPr lang="en-GB" dirty="0" err="1" smtClean="0"/>
              <a:t>Hadi</a:t>
            </a:r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2" r="2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3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Dystonia &amp; </a:t>
            </a:r>
            <a:r>
              <a:rPr lang="en-GB" dirty="0"/>
              <a:t>V</a:t>
            </a:r>
            <a:r>
              <a:rPr lang="en-GB" dirty="0" smtClean="0"/>
              <a:t>isceral Pain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Hadi</a:t>
            </a:r>
            <a:r>
              <a:rPr lang="en-GB" dirty="0" smtClean="0"/>
              <a:t> is 3 years old and had severe dystonia</a:t>
            </a:r>
          </a:p>
          <a:p>
            <a:r>
              <a:rPr lang="en-GB" dirty="0" smtClean="0"/>
              <a:t>This is felt likely to be secondary to an undiagnosed mitochondrial disease</a:t>
            </a:r>
          </a:p>
          <a:p>
            <a:r>
              <a:rPr lang="en-GB" dirty="0" smtClean="0"/>
              <a:t>He struggles to tolerate his feeds and enteral medication</a:t>
            </a:r>
          </a:p>
          <a:p>
            <a:r>
              <a:rPr lang="en-GB" dirty="0" smtClean="0"/>
              <a:t>Visceral symptoms ‘wind up’ his dystonia – which then worsens his feed tolerance – vicious circle…</a:t>
            </a:r>
          </a:p>
          <a:p>
            <a:r>
              <a:rPr lang="en-GB" dirty="0" smtClean="0"/>
              <a:t>Baclofen and gabapentin are introduced to manage dystonia</a:t>
            </a:r>
          </a:p>
          <a:p>
            <a:r>
              <a:rPr lang="en-GB" dirty="0" smtClean="0"/>
              <a:t>Feeds regime is adjusted</a:t>
            </a:r>
          </a:p>
          <a:p>
            <a:r>
              <a:rPr lang="en-GB" dirty="0" smtClean="0"/>
              <a:t>Medicines remains a problem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7115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307" y="360000"/>
            <a:ext cx="9730854" cy="1080000"/>
          </a:xfrm>
        </p:spPr>
        <p:txBody>
          <a:bodyPr/>
          <a:lstStyle/>
          <a:p>
            <a:r>
              <a:rPr lang="en-GB" dirty="0" smtClean="0"/>
              <a:t>Rationalising enteral tube drugs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498073"/>
            <a:ext cx="10515600" cy="4351338"/>
          </a:xfrm>
        </p:spPr>
        <p:txBody>
          <a:bodyPr/>
          <a:lstStyle/>
          <a:p>
            <a:r>
              <a:rPr lang="en-GB" dirty="0" err="1" smtClean="0"/>
              <a:t>Hadi</a:t>
            </a:r>
            <a:r>
              <a:rPr lang="en-GB" dirty="0" smtClean="0"/>
              <a:t> has large volumes of medication via his PEG and is often sick / refluxes</a:t>
            </a:r>
          </a:p>
          <a:p>
            <a:r>
              <a:rPr lang="en-GB" dirty="0" smtClean="0"/>
              <a:t>The Care Team / parents have already tried giving these staggered and also more slowly – to limited avail</a:t>
            </a:r>
          </a:p>
          <a:p>
            <a:r>
              <a:rPr lang="en-GB" dirty="0" smtClean="0"/>
              <a:t>He now has a PEG-J tube for his feed – how can we rationalise his medication schedule to minimise reflux / vomits? </a:t>
            </a:r>
          </a:p>
          <a:p>
            <a:r>
              <a:rPr lang="en-GB" dirty="0" smtClean="0"/>
              <a:t>He is on </a:t>
            </a:r>
            <a:r>
              <a:rPr lang="en-GB" dirty="0" err="1" smtClean="0"/>
              <a:t>Movicol</a:t>
            </a:r>
            <a:r>
              <a:rPr lang="en-GB" dirty="0" smtClean="0"/>
              <a:t> (</a:t>
            </a:r>
            <a:r>
              <a:rPr lang="en-GB" dirty="0" err="1" smtClean="0"/>
              <a:t>Paed</a:t>
            </a:r>
            <a:r>
              <a:rPr lang="en-GB" dirty="0" smtClean="0"/>
              <a:t>), baclofen, ranitidine and diazepam – what would your approach be?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2026" y="4531057"/>
            <a:ext cx="1666950" cy="22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53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Solving the Mystery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err="1" smtClean="0"/>
              <a:t>Movicol</a:t>
            </a:r>
            <a:r>
              <a:rPr lang="en-GB" dirty="0" smtClean="0"/>
              <a:t> (</a:t>
            </a:r>
            <a:r>
              <a:rPr lang="en-GB" dirty="0" err="1" smtClean="0"/>
              <a:t>Paed</a:t>
            </a:r>
            <a:r>
              <a:rPr lang="en-GB" dirty="0" smtClean="0"/>
              <a:t>) – does not need to be absorbed, works locally in the colon and has a large volume </a:t>
            </a:r>
          </a:p>
          <a:p>
            <a:r>
              <a:rPr lang="en-GB" dirty="0" smtClean="0"/>
              <a:t>Ranitidine and benzodiazepines have ‘acceptable’ post-pyloric absorption</a:t>
            </a:r>
          </a:p>
          <a:p>
            <a:r>
              <a:rPr lang="en-GB" dirty="0" smtClean="0"/>
              <a:t>Baclofen is not at all well absorbed beyond the stomach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Plan:</a:t>
            </a: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Spacing out / slowing administration</a:t>
            </a: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Giving </a:t>
            </a:r>
            <a:r>
              <a:rPr lang="en-GB" dirty="0" err="1" smtClean="0">
                <a:solidFill>
                  <a:srgbClr val="FF0000"/>
                </a:solidFill>
              </a:rPr>
              <a:t>Movicol</a:t>
            </a:r>
            <a:r>
              <a:rPr lang="en-GB" dirty="0" smtClean="0">
                <a:solidFill>
                  <a:srgbClr val="FF0000"/>
                </a:solidFill>
              </a:rPr>
              <a:t> PEG-J (use sterile water)</a:t>
            </a: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Trying </a:t>
            </a:r>
            <a:r>
              <a:rPr lang="en-GB" dirty="0" err="1" smtClean="0">
                <a:solidFill>
                  <a:srgbClr val="FF0000"/>
                </a:solidFill>
              </a:rPr>
              <a:t>rantidine</a:t>
            </a:r>
            <a:r>
              <a:rPr lang="en-GB" dirty="0" smtClean="0">
                <a:solidFill>
                  <a:srgbClr val="FF0000"/>
                </a:solidFill>
              </a:rPr>
              <a:t> or benzodiazepines (one at a time) and monitoring clinical effect </a:t>
            </a: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Explain to parents that baclofen will need to go via PEG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0" y="3514588"/>
            <a:ext cx="2286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1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80704" y="146245"/>
            <a:ext cx="8280000" cy="1080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dirty="0" smtClean="0">
                <a:solidFill>
                  <a:srgbClr val="7030A0"/>
                </a:solidFill>
              </a:rPr>
              <a:t>‘Breaking down’ a symptom</a:t>
            </a:r>
            <a:r>
              <a:rPr lang="en-GB" dirty="0" smtClean="0">
                <a:solidFill>
                  <a:srgbClr val="0092D2"/>
                </a:solidFill>
              </a:rPr>
              <a:t/>
            </a:r>
            <a:br>
              <a:rPr lang="en-GB" dirty="0" smtClean="0">
                <a:solidFill>
                  <a:srgbClr val="0092D2"/>
                </a:solidFill>
              </a:rPr>
            </a:br>
            <a:r>
              <a:rPr lang="en-GB" dirty="0" smtClean="0">
                <a:solidFill>
                  <a:srgbClr val="0092D2"/>
                </a:solidFill>
              </a:rPr>
              <a:t>			</a:t>
            </a:r>
            <a:r>
              <a:rPr lang="en-GB" i="1" dirty="0" smtClean="0">
                <a:solidFill>
                  <a:srgbClr val="C00000"/>
                </a:solidFill>
              </a:rPr>
              <a:t>M.I.S.T.</a:t>
            </a:r>
            <a:endParaRPr lang="en-GB" i="1" dirty="0">
              <a:solidFill>
                <a:srgbClr val="C00000"/>
              </a:solidFill>
            </a:endParaRPr>
          </a:p>
        </p:txBody>
      </p:sp>
      <p:sp>
        <p:nvSpPr>
          <p:cNvPr id="55299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 smtClean="0"/>
              <a:t>Identify the </a:t>
            </a:r>
            <a:r>
              <a:rPr lang="en-GB" altLang="en-US" dirty="0" smtClean="0">
                <a:solidFill>
                  <a:srgbClr val="C00000"/>
                </a:solidFill>
              </a:rPr>
              <a:t>symptom</a:t>
            </a:r>
            <a:r>
              <a:rPr lang="en-GB" altLang="en-US" dirty="0" smtClean="0"/>
              <a:t> rather than just its </a:t>
            </a:r>
            <a:r>
              <a:rPr lang="en-GB" altLang="en-US" dirty="0" smtClean="0">
                <a:solidFill>
                  <a:srgbClr val="C00000"/>
                </a:solidFill>
              </a:rPr>
              <a:t>manifestation</a:t>
            </a:r>
            <a:r>
              <a:rPr lang="en-GB" altLang="en-US" dirty="0" smtClean="0"/>
              <a:t> (</a:t>
            </a:r>
            <a:r>
              <a:rPr lang="en-GB" altLang="en-US" dirty="0" err="1" smtClean="0"/>
              <a:t>ie</a:t>
            </a:r>
            <a:r>
              <a:rPr lang="en-GB" altLang="en-US" dirty="0" smtClean="0"/>
              <a:t> what is the meaning of what we observe?)</a:t>
            </a:r>
          </a:p>
          <a:p>
            <a:r>
              <a:rPr lang="en-GB" altLang="en-US" dirty="0" smtClean="0"/>
              <a:t>Asses its </a:t>
            </a:r>
            <a:r>
              <a:rPr lang="en-GB" altLang="en-US" dirty="0" smtClean="0">
                <a:solidFill>
                  <a:srgbClr val="C00000"/>
                </a:solidFill>
              </a:rPr>
              <a:t>impact</a:t>
            </a:r>
          </a:p>
          <a:p>
            <a:r>
              <a:rPr lang="en-GB" altLang="en-US" dirty="0" smtClean="0"/>
              <a:t>Is there an underlying cause to consider?</a:t>
            </a:r>
          </a:p>
          <a:p>
            <a:r>
              <a:rPr lang="en-GB" altLang="en-US" dirty="0" smtClean="0"/>
              <a:t>Decide whether it needs </a:t>
            </a:r>
            <a:r>
              <a:rPr lang="en-GB" altLang="en-US" dirty="0" smtClean="0">
                <a:solidFill>
                  <a:srgbClr val="C00000"/>
                </a:solidFill>
              </a:rPr>
              <a:t>treatment</a:t>
            </a:r>
          </a:p>
          <a:p>
            <a:r>
              <a:rPr lang="en-GB" altLang="en-US" dirty="0" smtClean="0"/>
              <a:t>Evaluate whether there is a simple, non pharmacological solution</a:t>
            </a:r>
          </a:p>
          <a:p>
            <a:r>
              <a:rPr lang="en-GB" altLang="en-US" dirty="0" smtClean="0"/>
              <a:t>Decide on the appropriate drug treatment</a:t>
            </a:r>
          </a:p>
          <a:p>
            <a:r>
              <a:rPr lang="en-GB" altLang="en-US" dirty="0" smtClean="0"/>
              <a:t>Quality of life is likely to be the appropriate outcome measure...</a:t>
            </a:r>
          </a:p>
        </p:txBody>
      </p:sp>
    </p:spTree>
    <p:extLst>
      <p:ext uri="{BB962C8B-B14F-4D97-AF65-F5344CB8AC3E}">
        <p14:creationId xmlns:p14="http://schemas.microsoft.com/office/powerpoint/2010/main" val="156155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Any Questions?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9982" y="3716692"/>
            <a:ext cx="4599296" cy="23156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677" y="2156347"/>
            <a:ext cx="4545250" cy="230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1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meds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2" r="9837"/>
          <a:stretch/>
        </p:blipFill>
        <p:spPr bwMode="auto">
          <a:xfrm>
            <a:off x="8932985" y="1628775"/>
            <a:ext cx="3036277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Pharmacological Measures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1037100" y="1773238"/>
            <a:ext cx="5384800" cy="4624387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defRPr/>
            </a:pPr>
            <a:r>
              <a:rPr lang="en-GB" dirty="0" smtClean="0"/>
              <a:t>Small evidence base and extrapolation from adult studies.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defRPr/>
            </a:pPr>
            <a:endParaRPr lang="en-GB" dirty="0" smtClean="0"/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defRPr/>
            </a:pPr>
            <a:r>
              <a:rPr lang="en-GB" dirty="0" smtClean="0"/>
              <a:t>Many drugs used are unlicensed in children or “off label”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defRPr/>
            </a:pPr>
            <a:endParaRPr lang="en-GB" dirty="0" smtClean="0"/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defRPr/>
            </a:pPr>
            <a:r>
              <a:rPr lang="en-GB" dirty="0" smtClean="0"/>
              <a:t>Consider who is administering drug, route and compliance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defRPr/>
            </a:pPr>
            <a:endParaRPr lang="en-GB" dirty="0" smtClean="0"/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defRPr/>
            </a:pPr>
            <a:r>
              <a:rPr lang="en-GB" dirty="0" smtClean="0"/>
              <a:t>Rational and empirical approach to prescribing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Monotype Sorts" pitchFamily="2" charset="2"/>
              <a:buChar char="w"/>
              <a:defRPr/>
            </a:pPr>
            <a:endParaRPr lang="en-GB" dirty="0" smtClean="0"/>
          </a:p>
          <a:p>
            <a:pPr>
              <a:defRPr/>
            </a:pPr>
            <a:endParaRPr lang="en-GB" dirty="0"/>
          </a:p>
        </p:txBody>
      </p:sp>
      <p:sp>
        <p:nvSpPr>
          <p:cNvPr id="28678" name="Content Placeholder 9"/>
          <p:cNvSpPr>
            <a:spLocks noGrp="1"/>
          </p:cNvSpPr>
          <p:nvPr>
            <p:ph sz="half" idx="2"/>
          </p:nvPr>
        </p:nvSpPr>
        <p:spPr>
          <a:xfrm flipV="1">
            <a:off x="13009033" y="6324601"/>
            <a:ext cx="863600" cy="200025"/>
          </a:xfrm>
        </p:spPr>
        <p:txBody>
          <a:bodyPr>
            <a:normAutofit fontScale="32500" lnSpcReduction="20000"/>
          </a:bodyPr>
          <a:lstStyle/>
          <a:p>
            <a:endParaRPr lang="en-GB" altLang="en-US" sz="3200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93" y="2826937"/>
            <a:ext cx="2332892" cy="2332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5972" y="42618074"/>
            <a:ext cx="9611751" cy="640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4" t="10177" r="15044" b="19469"/>
          <a:stretch/>
        </p:blipFill>
        <p:spPr bwMode="auto">
          <a:xfrm>
            <a:off x="9085863" y="4270462"/>
            <a:ext cx="3025752" cy="2047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888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Prescribing Decisions Matrix</a:t>
            </a:r>
            <a:endParaRPr lang="en-GB" dirty="0"/>
          </a:p>
        </p:txBody>
      </p:sp>
      <p:grpSp>
        <p:nvGrpSpPr>
          <p:cNvPr id="29699" name="Group 8"/>
          <p:cNvGrpSpPr>
            <a:grpSpLocks/>
          </p:cNvGrpSpPr>
          <p:nvPr/>
        </p:nvGrpSpPr>
        <p:grpSpPr bwMode="auto">
          <a:xfrm>
            <a:off x="46568" y="1341438"/>
            <a:ext cx="12304109" cy="5229225"/>
            <a:chOff x="539552" y="1628800"/>
            <a:chExt cx="8735091" cy="4643470"/>
          </a:xfrm>
        </p:grpSpPr>
        <p:pic>
          <p:nvPicPr>
            <p:cNvPr id="2050" name="Picture 2" descr="C:\Users\Eharrop\Desktop\Presc chart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9552" y="1628800"/>
              <a:ext cx="8330921" cy="464347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C00000"/>
              </a:solidFill>
            </a:ln>
          </p:spPr>
        </p:pic>
        <p:sp>
          <p:nvSpPr>
            <p:cNvPr id="6" name="Rectangle 5"/>
            <p:cNvSpPr/>
            <p:nvPr/>
          </p:nvSpPr>
          <p:spPr>
            <a:xfrm>
              <a:off x="7020660" y="1988267"/>
              <a:ext cx="1439578" cy="1584475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8" name="Oval 7"/>
            <p:cNvSpPr/>
            <p:nvPr/>
          </p:nvSpPr>
          <p:spPr>
            <a:xfrm>
              <a:off x="7812578" y="2564824"/>
              <a:ext cx="1331385" cy="72034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29703" name="TextBox 6"/>
            <p:cNvSpPr txBox="1">
              <a:spLocks noChangeArrowheads="1"/>
            </p:cNvSpPr>
            <p:nvPr/>
          </p:nvSpPr>
          <p:spPr bwMode="auto">
            <a:xfrm flipH="1">
              <a:off x="7664177" y="2564904"/>
              <a:ext cx="1610466" cy="73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buClr>
                  <a:schemeClr val="accent1"/>
                </a:buClr>
                <a:buSzPct val="80000"/>
                <a:buFont typeface="Wingdings 2" pitchFamily="18" charset="2"/>
                <a:buChar char=""/>
                <a:defRPr sz="3200">
                  <a:solidFill>
                    <a:schemeClr val="tx1"/>
                  </a:solidFill>
                  <a:latin typeface="Corbe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 pitchFamily="2" charset="2"/>
                <a:buChar char=""/>
                <a:defRPr sz="2800">
                  <a:solidFill>
                    <a:schemeClr val="tx1"/>
                  </a:solidFill>
                  <a:latin typeface="Corbe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rgbClr val="E66C7D"/>
                </a:buClr>
                <a:buFont typeface="Arial" charset="0"/>
                <a:buChar char="▪"/>
                <a:defRPr sz="2400">
                  <a:solidFill>
                    <a:schemeClr val="tx1"/>
                  </a:solidFill>
                  <a:latin typeface="Corbe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rgbClr val="6BB76D"/>
                </a:buClr>
                <a:buFont typeface="Arial" charset="0"/>
                <a:buChar char="▪"/>
                <a:defRPr sz="2000">
                  <a:solidFill>
                    <a:schemeClr val="tx1"/>
                  </a:solidFill>
                  <a:latin typeface="Corbe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rgbClr val="E88651"/>
                </a:buClr>
                <a:buFont typeface="Wingdings 3" pitchFamily="18" charset="2"/>
                <a:buChar char=""/>
                <a:defRPr sz="2000">
                  <a:solidFill>
                    <a:schemeClr val="tx1"/>
                  </a:solidFill>
                  <a:latin typeface="Corbe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itchFamily="18" charset="2"/>
                <a:buChar char=""/>
                <a:defRPr sz="2000">
                  <a:solidFill>
                    <a:schemeClr val="tx1"/>
                  </a:solidFill>
                  <a:latin typeface="Corbe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itchFamily="18" charset="2"/>
                <a:buChar char=""/>
                <a:defRPr sz="2000">
                  <a:solidFill>
                    <a:schemeClr val="tx1"/>
                  </a:solidFill>
                  <a:latin typeface="Corbe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itchFamily="18" charset="2"/>
                <a:buChar char=""/>
                <a:defRPr sz="2000">
                  <a:solidFill>
                    <a:schemeClr val="tx1"/>
                  </a:solidFill>
                  <a:latin typeface="Corbe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itchFamily="18" charset="2"/>
                <a:buChar char=""/>
                <a:defRPr sz="2000">
                  <a:solidFill>
                    <a:schemeClr val="tx1"/>
                  </a:solidFill>
                  <a:latin typeface="Corbel" pitchFamily="34" charset="0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r>
                <a:rPr lang="en-GB" altLang="en-US" sz="2400" dirty="0">
                  <a:latin typeface="Times New Roman" charset="0"/>
                </a:rPr>
                <a:t>Palliative Population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9294125" y="4285397"/>
            <a:ext cx="997111" cy="21017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9149156" y="4750158"/>
            <a:ext cx="3017448" cy="1041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Lower impact</a:t>
            </a:r>
          </a:p>
          <a:p>
            <a:pPr algn="ctr"/>
            <a:r>
              <a:rPr lang="en-GB" dirty="0" smtClean="0"/>
              <a:t>‘manifestations’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2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933203" y="146244"/>
            <a:ext cx="8280000" cy="1080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4400" dirty="0" smtClean="0">
                <a:solidFill>
                  <a:srgbClr val="7030A0"/>
                </a:solidFill>
                <a:latin typeface="Arial" charset="0"/>
              </a:rPr>
              <a:t>Specific Symptoms</a:t>
            </a:r>
            <a:endParaRPr lang="en-GB" sz="4400" dirty="0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497013" y="1828800"/>
            <a:ext cx="10694987" cy="685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en-US" sz="280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Monotype Sorts" pitchFamily="2" charset="2"/>
              <a:buNone/>
            </a:pPr>
            <a:endParaRPr lang="en-GB" altLang="en-US" sz="2800" smtClean="0"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488" y="2409665"/>
            <a:ext cx="4893664" cy="3488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023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5003" y="181875"/>
            <a:ext cx="9167750" cy="1080000"/>
          </a:xfrm>
        </p:spPr>
        <p:txBody>
          <a:bodyPr/>
          <a:lstStyle/>
          <a:p>
            <a:r>
              <a:rPr lang="en-GB" sz="4200" dirty="0" smtClean="0"/>
              <a:t>Neurological Symptoms in Palliative care</a:t>
            </a:r>
            <a:endParaRPr lang="en-GB" sz="4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Agitation</a:t>
            </a:r>
          </a:p>
          <a:p>
            <a:r>
              <a:rPr lang="en-GB" dirty="0" smtClean="0"/>
              <a:t>Seizures in the palliative context </a:t>
            </a:r>
          </a:p>
          <a:p>
            <a:r>
              <a:rPr lang="en-GB" dirty="0" smtClean="0"/>
              <a:t>Spasticity</a:t>
            </a:r>
          </a:p>
          <a:p>
            <a:r>
              <a:rPr lang="en-GB" dirty="0" smtClean="0"/>
              <a:t>Dystonia / Muscle spasms</a:t>
            </a:r>
          </a:p>
          <a:p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Neuropathic Pain &amp; Visceral hyperalgesia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999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Agitation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029" b="102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508618"/>
      </p:ext>
    </p:extLst>
  </p:cSld>
  <p:clrMapOvr>
    <a:masterClrMapping/>
  </p:clrMapOvr>
</p:sld>
</file>

<file path=ppt/theme/theme1.xml><?xml version="1.0" encoding="utf-8"?>
<a:theme xmlns:a="http://schemas.openxmlformats.org/drawingml/2006/main" name="HDH PowerPoint Template April 2015 - purp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DH PowerPoint Template April 2015 - green" id="{FE627DEE-F94E-4984-9F86-31A1826846B8}" vid="{034F15C0-65B7-40E3-B18D-FAADB41420FD}"/>
    </a:ext>
  </a:extLst>
</a:theme>
</file>

<file path=ppt/theme/theme2.xml><?xml version="1.0" encoding="utf-8"?>
<a:theme xmlns:a="http://schemas.openxmlformats.org/drawingml/2006/main" name="HDH PowerPoint Template 2015 - purple widescre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DH PowerPoint Template April 2015 - green" id="{FE627DEE-F94E-4984-9F86-31A1826846B8}" vid="{034F15C0-65B7-40E3-B18D-FAADB41420FD}"/>
    </a:ext>
  </a:extLst>
</a:theme>
</file>

<file path=ppt/theme/theme3.xml><?xml version="1.0" encoding="utf-8"?>
<a:theme xmlns:a="http://schemas.openxmlformats.org/drawingml/2006/main" name="1_HDH PowerPoint Template 2015 - purple widescre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DH PowerPoint Template April 2015 - green" id="{FE627DEE-F94E-4984-9F86-31A1826846B8}" vid="{034F15C0-65B7-40E3-B18D-FAADB41420F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HDH PowerPoint Template April 2015 - purple</Template>
  <TotalTime>766</TotalTime>
  <Words>2017</Words>
  <Application>Microsoft Office PowerPoint</Application>
  <PresentationFormat>Widescreen</PresentationFormat>
  <Paragraphs>355</Paragraphs>
  <Slides>48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48</vt:i4>
      </vt:variant>
    </vt:vector>
  </HeadingPairs>
  <TitlesOfParts>
    <vt:vector size="57" baseType="lpstr">
      <vt:lpstr>Arial</vt:lpstr>
      <vt:lpstr>Calibri</vt:lpstr>
      <vt:lpstr>Monotype Sorts</vt:lpstr>
      <vt:lpstr>Symbol</vt:lpstr>
      <vt:lpstr>Times New Roman</vt:lpstr>
      <vt:lpstr>Wingdings</vt:lpstr>
      <vt:lpstr>HDH PowerPoint Template April 2015 - purple</vt:lpstr>
      <vt:lpstr>HDH PowerPoint Template 2015 - purple widescreen</vt:lpstr>
      <vt:lpstr>1_HDH PowerPoint Template 2015 - purple widescreen</vt:lpstr>
      <vt:lpstr>Spasticity, Dystonia and Symptom Management in Non-malignant Neurological Disease</vt:lpstr>
      <vt:lpstr>Introduction</vt:lpstr>
      <vt:lpstr> Evaluation From First Principles</vt:lpstr>
      <vt:lpstr>Non Pharmacological Strategies</vt:lpstr>
      <vt:lpstr>Pharmacological Measures</vt:lpstr>
      <vt:lpstr>Prescribing Decisions Matrix</vt:lpstr>
      <vt:lpstr>Specific Symptoms</vt:lpstr>
      <vt:lpstr>Neurological Symptoms in Palliative care</vt:lpstr>
      <vt:lpstr>Agitation</vt:lpstr>
      <vt:lpstr>Agitation</vt:lpstr>
      <vt:lpstr>General Measures</vt:lpstr>
      <vt:lpstr>Agitation</vt:lpstr>
      <vt:lpstr>Seizures</vt:lpstr>
      <vt:lpstr>Seizures</vt:lpstr>
      <vt:lpstr>Seizures</vt:lpstr>
      <vt:lpstr>Spasticity</vt:lpstr>
      <vt:lpstr>PowerPoint Presentation</vt:lpstr>
      <vt:lpstr>Spasticity  - CP</vt:lpstr>
      <vt:lpstr>Baclofen</vt:lpstr>
      <vt:lpstr>Tizanidine</vt:lpstr>
      <vt:lpstr>Dantrolene</vt:lpstr>
      <vt:lpstr>Diazepam</vt:lpstr>
      <vt:lpstr>Dystonia</vt:lpstr>
      <vt:lpstr>Dystonia in Palliative Care</vt:lpstr>
      <vt:lpstr>PowerPoint Presentation</vt:lpstr>
      <vt:lpstr>Non-pharmacological Management</vt:lpstr>
      <vt:lpstr>PowerPoint Presentation</vt:lpstr>
      <vt:lpstr>PowerPoint Presentation</vt:lpstr>
      <vt:lpstr>PowerPoint Presentation</vt:lpstr>
      <vt:lpstr>Drug Management </vt:lpstr>
      <vt:lpstr>Neuropathic Pain</vt:lpstr>
      <vt:lpstr>Neuropathic Pain in childhood</vt:lpstr>
      <vt:lpstr>Neuropathic Pain in Childhood</vt:lpstr>
      <vt:lpstr>Neuropathic pain in the young</vt:lpstr>
      <vt:lpstr>Neuropathic pain in neurodisability</vt:lpstr>
      <vt:lpstr>Case Study Poppy </vt:lpstr>
      <vt:lpstr>Case Study One - Poppy </vt:lpstr>
      <vt:lpstr>Poppy</vt:lpstr>
      <vt:lpstr>PowerPoint Presentation</vt:lpstr>
      <vt:lpstr>Case Study – Ellie </vt:lpstr>
      <vt:lpstr>Novel Subcutaneous Infusion </vt:lpstr>
      <vt:lpstr>Solving the Mystery</vt:lpstr>
      <vt:lpstr>Case Study -  Hadi</vt:lpstr>
      <vt:lpstr>Dystonia &amp; Visceral Pain</vt:lpstr>
      <vt:lpstr>Rationalising enteral tube drugs</vt:lpstr>
      <vt:lpstr>Solving the Mystery </vt:lpstr>
      <vt:lpstr>‘Breaking down’ a symptom    M.I.S.T.</vt:lpstr>
      <vt:lpstr>Any 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Harrop</dc:creator>
  <cp:lastModifiedBy>Vanessa Compleat</cp:lastModifiedBy>
  <cp:revision>87</cp:revision>
  <dcterms:created xsi:type="dcterms:W3CDTF">2015-06-30T10:18:21Z</dcterms:created>
  <dcterms:modified xsi:type="dcterms:W3CDTF">2016-07-14T08:53:32Z</dcterms:modified>
</cp:coreProperties>
</file>